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5gVgvZ8SdudqeoOUXojm5NyH5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8" Type="http://schemas.openxmlformats.org/officeDocument/2006/relationships/slide" Target="slides/slide4.xml"/><Relationship Id="rId21" Type="http://schemas.openxmlformats.org/officeDocument/2006/relationships/slide" Target="slides/slide1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7" Type="http://schemas.openxmlformats.org/officeDocument/2006/relationships/slide" Target="slides/slide3.xml"/><Relationship Id="rId25" Type="http://schemas.openxmlformats.org/officeDocument/2006/relationships/customXml" Target="../customXml/item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1" Type="http://schemas.openxmlformats.org/officeDocument/2006/relationships/theme" Target="theme/theme2.xml"/><Relationship Id="rId6" Type="http://schemas.openxmlformats.org/officeDocument/2006/relationships/slide" Target="slides/slide2.xml"/><Relationship Id="rId24" Type="http://schemas.openxmlformats.org/officeDocument/2006/relationships/customXml" Target="../customXml/item2.xml"/><Relationship Id="rId15" Type="http://schemas.openxmlformats.org/officeDocument/2006/relationships/slide" Target="slides/slide11.xml"/><Relationship Id="rId5" Type="http://schemas.openxmlformats.org/officeDocument/2006/relationships/slide" Target="slides/slide1.xml"/><Relationship Id="rId23"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22"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1: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34" name="Google Shape;34;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3f7e1408e_0_48: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3f7e1408e_0_48: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e3f7e1408e_0_48: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3f7e1408e_0_68: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3f7e1408e_0_68: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e3f7e1408e_0_68: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3f7e1408e_0_10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3f7e1408e_0_100: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e3f7e1408e_0_10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3f7e1408e_0_136: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3f7e1408e_0_136: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e3f7e1408e_0_136: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456178cf9_0_42: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456178cf9_0_42: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e456178cf9_0_42: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456178cf9_0_8: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e456178cf9_0_8: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3" name="Google Shape;243;ge456178cf9_0_8: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2" name="Google Shape;252;p1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7: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65" name="Google Shape;265;p1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t/>
            </a:r>
            <a:endParaRPr/>
          </a:p>
        </p:txBody>
      </p:sp>
      <p:sp>
        <p:nvSpPr>
          <p:cNvPr id="41" name="Google Shape;4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0" name="Google Shape;50;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0: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2" name="Google Shape;62;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8: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85" name="Google Shape;85;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2" name="Google Shape;92;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456178cf9_0_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456178cf9_0_0: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e456178cf9_0_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3f7e1408e_0_2: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3f7e1408e_0_2: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e3f7e1408e_0_2: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3f7e1408e_0_28: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3f7e1408e_0_28: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e3f7e1408e_0_28: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15" name="Shape 15"/>
        <p:cNvGrpSpPr/>
        <p:nvPr/>
      </p:nvGrpSpPr>
      <p:grpSpPr>
        <a:xfrm>
          <a:off x="0" y="0"/>
          <a:ext cx="0" cy="0"/>
          <a:chOff x="0" y="0"/>
          <a:chExt cx="0" cy="0"/>
        </a:xfrm>
      </p:grpSpPr>
      <p:sp>
        <p:nvSpPr>
          <p:cNvPr id="16" name="Google Shape;16;p19"/>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17" name="Google Shape;17;p19"/>
          <p:cNvPicPr preferRelativeResize="0"/>
          <p:nvPr/>
        </p:nvPicPr>
        <p:blipFill rotWithShape="1">
          <a:blip r:embed="rId2">
            <a:alphaModFix/>
          </a:blip>
          <a:srcRect b="0" l="0" r="0" t="0"/>
          <a:stretch/>
        </p:blipFill>
        <p:spPr>
          <a:xfrm>
            <a:off x="4000500" y="0"/>
            <a:ext cx="5143500" cy="5143500"/>
          </a:xfrm>
          <a:prstGeom prst="rect">
            <a:avLst/>
          </a:prstGeom>
          <a:noFill/>
          <a:ln>
            <a:noFill/>
          </a:ln>
        </p:spPr>
      </p:pic>
      <p:sp>
        <p:nvSpPr>
          <p:cNvPr id="18" name="Google Shape;18;p19"/>
          <p:cNvSpPr/>
          <p:nvPr/>
        </p:nvSpPr>
        <p:spPr>
          <a:xfrm>
            <a:off x="0" y="358588"/>
            <a:ext cx="5486400" cy="352313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19" name="Google Shape;19;p19"/>
          <p:cNvPicPr preferRelativeResize="0"/>
          <p:nvPr/>
        </p:nvPicPr>
        <p:blipFill rotWithShape="1">
          <a:blip r:embed="rId3">
            <a:alphaModFix/>
          </a:blip>
          <a:srcRect b="0" l="0" r="0" t="0"/>
          <a:stretch/>
        </p:blipFill>
        <p:spPr>
          <a:xfrm>
            <a:off x="448235" y="4175454"/>
            <a:ext cx="2057400" cy="647700"/>
          </a:xfrm>
          <a:prstGeom prst="rect">
            <a:avLst/>
          </a:prstGeom>
          <a:noFill/>
          <a:ln>
            <a:noFill/>
          </a:ln>
        </p:spPr>
      </p:pic>
      <p:sp>
        <p:nvSpPr>
          <p:cNvPr id="20" name="Google Shape;20;p19"/>
          <p:cNvSpPr txBox="1"/>
          <p:nvPr>
            <p:ph type="title"/>
          </p:nvPr>
        </p:nvSpPr>
        <p:spPr>
          <a:xfrm>
            <a:off x="457200" y="1261782"/>
            <a:ext cx="4572000" cy="219859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400"/>
              <a:buFont typeface="Arial"/>
              <a:buNone/>
              <a:defRPr b="1" i="0"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body"/>
          </p:nvPr>
        </p:nvSpPr>
        <p:spPr>
          <a:xfrm>
            <a:off x="457200" y="762000"/>
            <a:ext cx="2312988" cy="29527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4"/>
              </a:buClr>
              <a:buSzPts val="1200"/>
              <a:buNone/>
              <a:defRPr b="1" i="0" sz="1200" cap="none">
                <a:solidFill>
                  <a:schemeClr val="accent4"/>
                </a:solidFill>
                <a:latin typeface="Arial"/>
                <a:ea typeface="Arial"/>
                <a:cs typeface="Arial"/>
                <a:sym typeface="Arial"/>
              </a:defRPr>
            </a:lvl1pPr>
            <a:lvl2pPr indent="-228600" lvl="1" marL="914400" algn="l">
              <a:lnSpc>
                <a:spcPct val="122222"/>
              </a:lnSpc>
              <a:spcBef>
                <a:spcPts val="600"/>
              </a:spcBef>
              <a:spcAft>
                <a:spcPts val="0"/>
              </a:spcAft>
              <a:buClr>
                <a:srgbClr val="3F3F3F"/>
              </a:buClr>
              <a:buSzPts val="1800"/>
              <a:buNone/>
              <a:defRPr/>
            </a:lvl2pPr>
            <a:lvl3pPr indent="-228600" lvl="2" marL="1371600" algn="l">
              <a:lnSpc>
                <a:spcPct val="100000"/>
              </a:lnSpc>
              <a:spcBef>
                <a:spcPts val="800"/>
              </a:spcBef>
              <a:spcAft>
                <a:spcPts val="0"/>
              </a:spcAft>
              <a:buClr>
                <a:schemeClr val="dk2"/>
              </a:buClr>
              <a:buSzPts val="1800"/>
              <a:buNone/>
              <a:defRPr/>
            </a:lvl3pPr>
            <a:lvl4pPr indent="-342900" lvl="3" marL="1828800" algn="l">
              <a:lnSpc>
                <a:spcPct val="111111"/>
              </a:lnSpc>
              <a:spcBef>
                <a:spcPts val="400"/>
              </a:spcBef>
              <a:spcAft>
                <a:spcPts val="0"/>
              </a:spcAft>
              <a:buClr>
                <a:srgbClr val="3F3F3F"/>
              </a:buClr>
              <a:buSzPts val="1800"/>
              <a:buChar char="•"/>
              <a:defRPr/>
            </a:lvl4pPr>
            <a:lvl5pPr indent="-342900" lvl="4" marL="2286000" algn="l">
              <a:lnSpc>
                <a:spcPct val="111111"/>
              </a:lnSpc>
              <a:spcBef>
                <a:spcPts val="300"/>
              </a:spcBef>
              <a:spcAft>
                <a:spcPts val="0"/>
              </a:spcAft>
              <a:buClr>
                <a:srgbClr val="3F3F3F"/>
              </a:buClr>
              <a:buSzPts val="1800"/>
              <a:buChar char="•"/>
              <a:defRPr/>
            </a:lvl5pPr>
            <a:lvl6pPr indent="-228600" lvl="5" marL="2743200" algn="l">
              <a:lnSpc>
                <a:spcPct val="88888"/>
              </a:lnSpc>
              <a:spcBef>
                <a:spcPts val="300"/>
              </a:spcBef>
              <a:spcAft>
                <a:spcPts val="0"/>
              </a:spcAft>
              <a:buClr>
                <a:srgbClr val="3F3F3F"/>
              </a:buClr>
              <a:buSzPts val="1800"/>
              <a:buNone/>
              <a:defRPr/>
            </a:lvl6pPr>
            <a:lvl7pPr indent="-342900" lvl="6" marL="3200400" algn="l">
              <a:lnSpc>
                <a:spcPct val="88888"/>
              </a:lnSpc>
              <a:spcBef>
                <a:spcPts val="400"/>
              </a:spcBef>
              <a:spcAft>
                <a:spcPts val="0"/>
              </a:spcAft>
              <a:buClr>
                <a:srgbClr val="3F3F3F"/>
              </a:buClr>
              <a:buSzPts val="1800"/>
              <a:buChar char="•"/>
              <a:defRPr/>
            </a:lvl7pPr>
            <a:lvl8pPr indent="-342900" lvl="7" marL="3657600" algn="l">
              <a:lnSpc>
                <a:spcPct val="88888"/>
              </a:lnSpc>
              <a:spcBef>
                <a:spcPts val="400"/>
              </a:spcBef>
              <a:spcAft>
                <a:spcPts val="0"/>
              </a:spcAft>
              <a:buClr>
                <a:srgbClr val="3F3F3F"/>
              </a:buClr>
              <a:buSzPts val="1800"/>
              <a:buChar char="•"/>
              <a:defRPr/>
            </a:lvl8pPr>
            <a:lvl9pPr indent="-342900" lvl="8" marL="4114800" algn="l">
              <a:lnSpc>
                <a:spcPct val="100000"/>
              </a:lnSpc>
              <a:spcBef>
                <a:spcPts val="4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anel Content">
  <p:cSld name="Two Panel Content">
    <p:spTree>
      <p:nvGrpSpPr>
        <p:cNvPr id="22" name="Shape 22"/>
        <p:cNvGrpSpPr/>
        <p:nvPr/>
      </p:nvGrpSpPr>
      <p:grpSpPr>
        <a:xfrm>
          <a:off x="0" y="0"/>
          <a:ext cx="0" cy="0"/>
          <a:chOff x="0" y="0"/>
          <a:chExt cx="0" cy="0"/>
        </a:xfrm>
      </p:grpSpPr>
      <p:sp>
        <p:nvSpPr>
          <p:cNvPr id="23" name="Google Shape;23;p20"/>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0"/>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 type="body"/>
          </p:nvPr>
        </p:nvSpPr>
        <p:spPr>
          <a:xfrm>
            <a:off x="457199" y="1097280"/>
            <a:ext cx="4005072" cy="3429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22222"/>
              </a:lnSpc>
              <a:spcBef>
                <a:spcPts val="600"/>
              </a:spcBef>
              <a:spcAft>
                <a:spcPts val="0"/>
              </a:spcAft>
              <a:buClr>
                <a:srgbClr val="3F3F3F"/>
              </a:buClr>
              <a:buSzPts val="1800"/>
              <a:buNone/>
              <a:defRPr/>
            </a:lvl2pPr>
            <a:lvl3pPr indent="-228600" lvl="2" marL="1371600" algn="l">
              <a:lnSpc>
                <a:spcPct val="100000"/>
              </a:lnSpc>
              <a:spcBef>
                <a:spcPts val="800"/>
              </a:spcBef>
              <a:spcAft>
                <a:spcPts val="0"/>
              </a:spcAft>
              <a:buClr>
                <a:schemeClr val="dk2"/>
              </a:buClr>
              <a:buSzPts val="1800"/>
              <a:buNone/>
              <a:defRPr/>
            </a:lvl3pPr>
            <a:lvl4pPr indent="-342900" lvl="3" marL="1828800" algn="l">
              <a:lnSpc>
                <a:spcPct val="111111"/>
              </a:lnSpc>
              <a:spcBef>
                <a:spcPts val="400"/>
              </a:spcBef>
              <a:spcAft>
                <a:spcPts val="0"/>
              </a:spcAft>
              <a:buClr>
                <a:srgbClr val="3F3F3F"/>
              </a:buClr>
              <a:buSzPts val="1800"/>
              <a:buChar char="•"/>
              <a:defRPr/>
            </a:lvl4pPr>
            <a:lvl5pPr indent="-342900" lvl="4" marL="2286000" algn="l">
              <a:lnSpc>
                <a:spcPct val="111111"/>
              </a:lnSpc>
              <a:spcBef>
                <a:spcPts val="300"/>
              </a:spcBef>
              <a:spcAft>
                <a:spcPts val="0"/>
              </a:spcAft>
              <a:buClr>
                <a:srgbClr val="3F3F3F"/>
              </a:buClr>
              <a:buSzPts val="1800"/>
              <a:buChar char="•"/>
              <a:defRPr/>
            </a:lvl5pPr>
            <a:lvl6pPr indent="-228600" lvl="5" marL="2743200" algn="l">
              <a:lnSpc>
                <a:spcPct val="88888"/>
              </a:lnSpc>
              <a:spcBef>
                <a:spcPts val="300"/>
              </a:spcBef>
              <a:spcAft>
                <a:spcPts val="0"/>
              </a:spcAft>
              <a:buClr>
                <a:srgbClr val="3F3F3F"/>
              </a:buClr>
              <a:buSzPts val="1800"/>
              <a:buNone/>
              <a:defRPr/>
            </a:lvl6pPr>
            <a:lvl7pPr indent="-342900" lvl="6" marL="3200400" algn="l">
              <a:lnSpc>
                <a:spcPct val="88888"/>
              </a:lnSpc>
              <a:spcBef>
                <a:spcPts val="400"/>
              </a:spcBef>
              <a:spcAft>
                <a:spcPts val="0"/>
              </a:spcAft>
              <a:buClr>
                <a:srgbClr val="3F3F3F"/>
              </a:buClr>
              <a:buSzPts val="1800"/>
              <a:buChar char="•"/>
              <a:defRPr/>
            </a:lvl7pPr>
            <a:lvl8pPr indent="-342900" lvl="7" marL="3657600" algn="l">
              <a:lnSpc>
                <a:spcPct val="88888"/>
              </a:lnSpc>
              <a:spcBef>
                <a:spcPts val="400"/>
              </a:spcBef>
              <a:spcAft>
                <a:spcPts val="0"/>
              </a:spcAft>
              <a:buClr>
                <a:srgbClr val="3F3F3F"/>
              </a:buClr>
              <a:buSzPts val="1800"/>
              <a:buChar char="•"/>
              <a:defRPr/>
            </a:lvl8pPr>
            <a:lvl9pPr indent="-342900" lvl="8" marL="4114800" algn="l">
              <a:lnSpc>
                <a:spcPct val="100000"/>
              </a:lnSpc>
              <a:spcBef>
                <a:spcPts val="400"/>
              </a:spcBef>
              <a:spcAft>
                <a:spcPts val="0"/>
              </a:spcAft>
              <a:buClr>
                <a:schemeClr val="dk1"/>
              </a:buClr>
              <a:buSzPts val="1800"/>
              <a:buChar char="•"/>
              <a:defRPr/>
            </a:lvl9pPr>
          </a:lstStyle>
          <a:p/>
        </p:txBody>
      </p:sp>
      <p:sp>
        <p:nvSpPr>
          <p:cNvPr id="26" name="Google Shape;26;p20"/>
          <p:cNvSpPr txBox="1"/>
          <p:nvPr>
            <p:ph idx="2" type="body"/>
          </p:nvPr>
        </p:nvSpPr>
        <p:spPr>
          <a:xfrm>
            <a:off x="4690872" y="1096963"/>
            <a:ext cx="4005072" cy="3429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22222"/>
              </a:lnSpc>
              <a:spcBef>
                <a:spcPts val="600"/>
              </a:spcBef>
              <a:spcAft>
                <a:spcPts val="0"/>
              </a:spcAft>
              <a:buClr>
                <a:srgbClr val="3F3F3F"/>
              </a:buClr>
              <a:buSzPts val="1800"/>
              <a:buNone/>
              <a:defRPr/>
            </a:lvl2pPr>
            <a:lvl3pPr indent="-228600" lvl="2" marL="1371600" algn="l">
              <a:lnSpc>
                <a:spcPct val="100000"/>
              </a:lnSpc>
              <a:spcBef>
                <a:spcPts val="800"/>
              </a:spcBef>
              <a:spcAft>
                <a:spcPts val="0"/>
              </a:spcAft>
              <a:buClr>
                <a:schemeClr val="dk2"/>
              </a:buClr>
              <a:buSzPts val="1800"/>
              <a:buNone/>
              <a:defRPr/>
            </a:lvl3pPr>
            <a:lvl4pPr indent="-342900" lvl="3" marL="1828800" algn="l">
              <a:lnSpc>
                <a:spcPct val="111111"/>
              </a:lnSpc>
              <a:spcBef>
                <a:spcPts val="400"/>
              </a:spcBef>
              <a:spcAft>
                <a:spcPts val="0"/>
              </a:spcAft>
              <a:buClr>
                <a:srgbClr val="3F3F3F"/>
              </a:buClr>
              <a:buSzPts val="1800"/>
              <a:buChar char="•"/>
              <a:defRPr/>
            </a:lvl4pPr>
            <a:lvl5pPr indent="-342900" lvl="4" marL="2286000" algn="l">
              <a:lnSpc>
                <a:spcPct val="111111"/>
              </a:lnSpc>
              <a:spcBef>
                <a:spcPts val="300"/>
              </a:spcBef>
              <a:spcAft>
                <a:spcPts val="0"/>
              </a:spcAft>
              <a:buClr>
                <a:srgbClr val="3F3F3F"/>
              </a:buClr>
              <a:buSzPts val="1800"/>
              <a:buChar char="•"/>
              <a:defRPr/>
            </a:lvl5pPr>
            <a:lvl6pPr indent="-228600" lvl="5" marL="2743200" algn="l">
              <a:lnSpc>
                <a:spcPct val="88888"/>
              </a:lnSpc>
              <a:spcBef>
                <a:spcPts val="300"/>
              </a:spcBef>
              <a:spcAft>
                <a:spcPts val="0"/>
              </a:spcAft>
              <a:buClr>
                <a:srgbClr val="3F3F3F"/>
              </a:buClr>
              <a:buSzPts val="1800"/>
              <a:buNone/>
              <a:defRPr/>
            </a:lvl6pPr>
            <a:lvl7pPr indent="-342900" lvl="6" marL="3200400" algn="l">
              <a:lnSpc>
                <a:spcPct val="88888"/>
              </a:lnSpc>
              <a:spcBef>
                <a:spcPts val="400"/>
              </a:spcBef>
              <a:spcAft>
                <a:spcPts val="0"/>
              </a:spcAft>
              <a:buClr>
                <a:srgbClr val="3F3F3F"/>
              </a:buClr>
              <a:buSzPts val="1800"/>
              <a:buChar char="•"/>
              <a:defRPr/>
            </a:lvl7pPr>
            <a:lvl8pPr indent="-342900" lvl="7" marL="3657600" algn="l">
              <a:lnSpc>
                <a:spcPct val="88888"/>
              </a:lnSpc>
              <a:spcBef>
                <a:spcPts val="400"/>
              </a:spcBef>
              <a:spcAft>
                <a:spcPts val="0"/>
              </a:spcAft>
              <a:buClr>
                <a:srgbClr val="3F3F3F"/>
              </a:buClr>
              <a:buSzPts val="1800"/>
              <a:buChar char="•"/>
              <a:defRPr/>
            </a:lvl8pPr>
            <a:lvl9pPr indent="-342900" lvl="8" marL="4114800" algn="l">
              <a:lnSpc>
                <a:spcPct val="100000"/>
              </a:lnSpc>
              <a:spcBef>
                <a:spcPts val="4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7" name="Shape 27"/>
        <p:cNvGrpSpPr/>
        <p:nvPr/>
      </p:nvGrpSpPr>
      <p:grpSpPr>
        <a:xfrm>
          <a:off x="0" y="0"/>
          <a:ext cx="0" cy="0"/>
          <a:chOff x="0" y="0"/>
          <a:chExt cx="0" cy="0"/>
        </a:xfrm>
      </p:grpSpPr>
      <p:sp>
        <p:nvSpPr>
          <p:cNvPr id="28" name="Google Shape;28;p21"/>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21"/>
          <p:cNvSpPr txBox="1"/>
          <p:nvPr>
            <p:ph idx="1" type="body"/>
          </p:nvPr>
        </p:nvSpPr>
        <p:spPr>
          <a:xfrm>
            <a:off x="457200" y="1097280"/>
            <a:ext cx="8229600" cy="3429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22222"/>
              </a:lnSpc>
              <a:spcBef>
                <a:spcPts val="600"/>
              </a:spcBef>
              <a:spcAft>
                <a:spcPts val="0"/>
              </a:spcAft>
              <a:buClr>
                <a:srgbClr val="3F3F3F"/>
              </a:buClr>
              <a:buSzPts val="1800"/>
              <a:buNone/>
              <a:defRPr/>
            </a:lvl2pPr>
            <a:lvl3pPr indent="-228600" lvl="2" marL="1371600" algn="l">
              <a:lnSpc>
                <a:spcPct val="100000"/>
              </a:lnSpc>
              <a:spcBef>
                <a:spcPts val="800"/>
              </a:spcBef>
              <a:spcAft>
                <a:spcPts val="0"/>
              </a:spcAft>
              <a:buClr>
                <a:schemeClr val="dk2"/>
              </a:buClr>
              <a:buSzPts val="1400"/>
              <a:buNone/>
              <a:defRPr/>
            </a:lvl3pPr>
            <a:lvl4pPr indent="-330200" lvl="3" marL="1828800" algn="l">
              <a:lnSpc>
                <a:spcPct val="125000"/>
              </a:lnSpc>
              <a:spcBef>
                <a:spcPts val="400"/>
              </a:spcBef>
              <a:spcAft>
                <a:spcPts val="0"/>
              </a:spcAft>
              <a:buClr>
                <a:srgbClr val="3F3F3F"/>
              </a:buClr>
              <a:buSzPts val="1600"/>
              <a:buChar char="•"/>
              <a:defRPr/>
            </a:lvl4pPr>
            <a:lvl5pPr indent="-342900" lvl="4" marL="2286000" algn="l">
              <a:lnSpc>
                <a:spcPct val="111111"/>
              </a:lnSpc>
              <a:spcBef>
                <a:spcPts val="300"/>
              </a:spcBef>
              <a:spcAft>
                <a:spcPts val="0"/>
              </a:spcAft>
              <a:buClr>
                <a:srgbClr val="3F3F3F"/>
              </a:buClr>
              <a:buSzPts val="1800"/>
              <a:buChar char="•"/>
              <a:defRPr/>
            </a:lvl5pPr>
            <a:lvl6pPr indent="-228600" lvl="5" marL="2743200" algn="l">
              <a:lnSpc>
                <a:spcPct val="88888"/>
              </a:lnSpc>
              <a:spcBef>
                <a:spcPts val="300"/>
              </a:spcBef>
              <a:spcAft>
                <a:spcPts val="0"/>
              </a:spcAft>
              <a:buClr>
                <a:srgbClr val="3F3F3F"/>
              </a:buClr>
              <a:buSzPts val="1800"/>
              <a:buNone/>
              <a:defRPr/>
            </a:lvl6pPr>
            <a:lvl7pPr indent="-342900" lvl="6" marL="3200400" algn="l">
              <a:lnSpc>
                <a:spcPct val="88888"/>
              </a:lnSpc>
              <a:spcBef>
                <a:spcPts val="400"/>
              </a:spcBef>
              <a:spcAft>
                <a:spcPts val="0"/>
              </a:spcAft>
              <a:buClr>
                <a:srgbClr val="3F3F3F"/>
              </a:buClr>
              <a:buSzPts val="1800"/>
              <a:buChar char="•"/>
              <a:defRPr/>
            </a:lvl7pPr>
            <a:lvl8pPr indent="-342900" lvl="7" marL="3657600" algn="l">
              <a:lnSpc>
                <a:spcPct val="88888"/>
              </a:lnSpc>
              <a:spcBef>
                <a:spcPts val="400"/>
              </a:spcBef>
              <a:spcAft>
                <a:spcPts val="0"/>
              </a:spcAft>
              <a:buClr>
                <a:srgbClr val="3F3F3F"/>
              </a:buClr>
              <a:buSzPts val="1800"/>
              <a:buChar char="•"/>
              <a:defRPr/>
            </a:lvl8pPr>
            <a:lvl9pPr indent="-342900" lvl="8" marL="4114800" algn="l">
              <a:lnSpc>
                <a:spcPct val="100000"/>
              </a:lnSpc>
              <a:spcBef>
                <a:spcPts val="4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0" y="0"/>
            <a:ext cx="9144000" cy="8229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1" name="Google Shape;11;p18"/>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8"/>
          <p:cNvSpPr txBox="1"/>
          <p:nvPr>
            <p:ph idx="1" type="body"/>
          </p:nvPr>
        </p:nvSpPr>
        <p:spPr>
          <a:xfrm>
            <a:off x="457200" y="1097280"/>
            <a:ext cx="8229600" cy="3429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228600" lvl="1" marL="914400" marR="0" rtl="0" algn="l">
              <a:lnSpc>
                <a:spcPct val="137500"/>
              </a:lnSpc>
              <a:spcBef>
                <a:spcPts val="600"/>
              </a:spcBef>
              <a:spcAft>
                <a:spcPts val="0"/>
              </a:spcAft>
              <a:buClr>
                <a:srgbClr val="3F3F3F"/>
              </a:buClr>
              <a:buSzPts val="1600"/>
              <a:buFont typeface="Arial"/>
              <a:buNone/>
              <a:defRPr b="0" i="0" sz="1600" u="none" cap="none" strike="noStrike">
                <a:solidFill>
                  <a:srgbClr val="3F3F3F"/>
                </a:solidFill>
                <a:latin typeface="Arial"/>
                <a:ea typeface="Arial"/>
                <a:cs typeface="Arial"/>
                <a:sym typeface="Arial"/>
              </a:defRPr>
            </a:lvl2pPr>
            <a:lvl3pPr indent="-228600" lvl="2" marL="1371600" marR="0" rtl="0" algn="l">
              <a:lnSpc>
                <a:spcPct val="100000"/>
              </a:lnSpc>
              <a:spcBef>
                <a:spcPts val="8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330200" lvl="3" marL="1828800" marR="0" rtl="0" algn="l">
              <a:lnSpc>
                <a:spcPct val="125000"/>
              </a:lnSpc>
              <a:spcBef>
                <a:spcPts val="400"/>
              </a:spcBef>
              <a:spcAft>
                <a:spcPts val="0"/>
              </a:spcAft>
              <a:buClr>
                <a:srgbClr val="3F3F3F"/>
              </a:buClr>
              <a:buSzPts val="1600"/>
              <a:buFont typeface="Arial"/>
              <a:buChar char="•"/>
              <a:defRPr b="1" i="0" sz="1600" u="none" cap="none" strike="noStrike">
                <a:solidFill>
                  <a:srgbClr val="3F3F3F"/>
                </a:solidFill>
                <a:latin typeface="Arial"/>
                <a:ea typeface="Arial"/>
                <a:cs typeface="Arial"/>
                <a:sym typeface="Arial"/>
              </a:defRPr>
            </a:lvl4pPr>
            <a:lvl5pPr indent="-330200" lvl="4" marL="2286000" marR="0" rtl="0" algn="l">
              <a:lnSpc>
                <a:spcPct val="125000"/>
              </a:lnSpc>
              <a:spcBef>
                <a:spcPts val="300"/>
              </a:spcBef>
              <a:spcAft>
                <a:spcPts val="0"/>
              </a:spcAft>
              <a:buClr>
                <a:srgbClr val="3F3F3F"/>
              </a:buClr>
              <a:buSzPts val="1600"/>
              <a:buFont typeface="Arial"/>
              <a:buChar char="•"/>
              <a:defRPr b="1" i="0" sz="1600" u="none" cap="none" strike="noStrike">
                <a:solidFill>
                  <a:srgbClr val="3F3F3F"/>
                </a:solidFill>
                <a:latin typeface="Arial"/>
                <a:ea typeface="Arial"/>
                <a:cs typeface="Arial"/>
                <a:sym typeface="Arial"/>
              </a:defRPr>
            </a:lvl5pPr>
            <a:lvl6pPr indent="-228600" lvl="5" marL="2743200" marR="0" rtl="0" algn="l">
              <a:lnSpc>
                <a:spcPct val="133333"/>
              </a:lnSpc>
              <a:spcBef>
                <a:spcPts val="3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6pPr>
            <a:lvl7pPr indent="-304800" lvl="6" marL="3200400" marR="0" rtl="0" algn="l">
              <a:lnSpc>
                <a:spcPct val="133333"/>
              </a:lnSpc>
              <a:spcBef>
                <a:spcPts val="400"/>
              </a:spcBef>
              <a:spcAft>
                <a:spcPts val="0"/>
              </a:spcAft>
              <a:buClr>
                <a:srgbClr val="3F3F3F"/>
              </a:buClr>
              <a:buSzPts val="1200"/>
              <a:buFont typeface="Arial"/>
              <a:buChar char="•"/>
              <a:defRPr b="0" i="0" sz="1200" u="none" cap="none" strike="noStrike">
                <a:solidFill>
                  <a:srgbClr val="3F3F3F"/>
                </a:solidFill>
                <a:latin typeface="Arial"/>
                <a:ea typeface="Arial"/>
                <a:cs typeface="Arial"/>
                <a:sym typeface="Arial"/>
              </a:defRPr>
            </a:lvl7pPr>
            <a:lvl8pPr indent="-304800" lvl="7" marL="3657600" marR="0" rtl="0" algn="l">
              <a:lnSpc>
                <a:spcPct val="133333"/>
              </a:lnSpc>
              <a:spcBef>
                <a:spcPts val="400"/>
              </a:spcBef>
              <a:spcAft>
                <a:spcPts val="0"/>
              </a:spcAft>
              <a:buClr>
                <a:srgbClr val="3F3F3F"/>
              </a:buClr>
              <a:buSzPts val="1200"/>
              <a:buFont typeface="Arial"/>
              <a:buChar char="•"/>
              <a:defRPr b="0" i="0" sz="1200" u="none" cap="none" strike="noStrike">
                <a:solidFill>
                  <a:srgbClr val="3F3F3F"/>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13" name="Google Shape;13;p18"/>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18"/>
          <p:cNvPicPr preferRelativeResize="0"/>
          <p:nvPr/>
        </p:nvPicPr>
        <p:blipFill rotWithShape="1">
          <a:blip r:embed="rId1">
            <a:alphaModFix/>
          </a:blip>
          <a:srcRect b="0" l="0" r="0" t="0"/>
          <a:stretch/>
        </p:blipFill>
        <p:spPr>
          <a:xfrm>
            <a:off x="170322" y="4634398"/>
            <a:ext cx="1249579" cy="3933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27.png"/><Relationship Id="rId6"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4.png"/><Relationship Id="rId10" Type="http://schemas.openxmlformats.org/officeDocument/2006/relationships/hyperlink" Target="https://ebce.org/cn/" TargetMode="External"/><Relationship Id="rId9" Type="http://schemas.openxmlformats.org/officeDocument/2006/relationships/hyperlink" Target="https://ebce.org/es/" TargetMode="External"/><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image" Target="../media/image37.png"/><Relationship Id="rId5" Type="http://schemas.openxmlformats.org/officeDocument/2006/relationships/image" Target="../media/image31.pn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title"/>
          </p:nvPr>
        </p:nvSpPr>
        <p:spPr>
          <a:xfrm>
            <a:off x="457200" y="1261782"/>
            <a:ext cx="4572000" cy="219859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4400"/>
              <a:buFont typeface="Arial"/>
              <a:buNone/>
            </a:pPr>
            <a:r>
              <a:rPr lang="en-US"/>
              <a:t>Efficient and electric homes</a:t>
            </a:r>
            <a:endParaRPr/>
          </a:p>
          <a:p>
            <a:pPr indent="0" lvl="0" marL="0" rtl="0" algn="l">
              <a:lnSpc>
                <a:spcPct val="100000"/>
              </a:lnSpc>
              <a:spcBef>
                <a:spcPts val="0"/>
              </a:spcBef>
              <a:spcAft>
                <a:spcPts val="0"/>
              </a:spcAft>
              <a:buClr>
                <a:schemeClr val="lt1"/>
              </a:buClr>
              <a:buSzPts val="4400"/>
              <a:buFont typeface="Arial"/>
              <a:buNone/>
            </a:pPr>
            <a:r>
              <a:rPr lang="en-US" sz="1500"/>
              <a:t>The foundation of clean, sustainable energy use for your life</a:t>
            </a:r>
            <a:endParaRPr sz="1500"/>
          </a:p>
        </p:txBody>
      </p:sp>
      <p:sp>
        <p:nvSpPr>
          <p:cNvPr id="37" name="Google Shape;37;p1"/>
          <p:cNvSpPr txBox="1"/>
          <p:nvPr>
            <p:ph idx="1" type="body"/>
          </p:nvPr>
        </p:nvSpPr>
        <p:spPr>
          <a:xfrm>
            <a:off x="457200" y="762000"/>
            <a:ext cx="2312988" cy="2952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4"/>
              </a:buClr>
              <a:buSzPts val="1200"/>
              <a:buNone/>
            </a:pPr>
            <a:r>
              <a:rPr lang="en-US"/>
              <a:t>March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e3f7e1408e_0_48"/>
          <p:cNvSpPr txBox="1"/>
          <p:nvPr>
            <p:ph type="title"/>
          </p:nvPr>
        </p:nvSpPr>
        <p:spPr>
          <a:xfrm>
            <a:off x="457200" y="165232"/>
            <a:ext cx="8229600" cy="53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Electrification Technologies </a:t>
            </a:r>
            <a:r>
              <a:rPr lang="en-US" sz="1800"/>
              <a:t>Heat Pump</a:t>
            </a:r>
            <a:endParaRPr sz="1800"/>
          </a:p>
        </p:txBody>
      </p:sp>
      <p:sp>
        <p:nvSpPr>
          <p:cNvPr id="159" name="Google Shape;159;ge3f7e1408e_0_48"/>
          <p:cNvSpPr txBox="1"/>
          <p:nvPr>
            <p:ph idx="12" type="sldNum"/>
          </p:nvPr>
        </p:nvSpPr>
        <p:spPr>
          <a:xfrm>
            <a:off x="8679587" y="4738758"/>
            <a:ext cx="186000" cy="184800"/>
          </a:xfrm>
          <a:prstGeom prst="rect">
            <a:avLst/>
          </a:prstGeom>
        </p:spPr>
        <p:txBody>
          <a:bodyPr anchorCtr="0" anchor="ctr"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60" name="Google Shape;160;ge3f7e1408e_0_48"/>
          <p:cNvPicPr preferRelativeResize="0"/>
          <p:nvPr/>
        </p:nvPicPr>
        <p:blipFill>
          <a:blip r:embed="rId3">
            <a:alphaModFix/>
          </a:blip>
          <a:stretch>
            <a:fillRect/>
          </a:stretch>
        </p:blipFill>
        <p:spPr>
          <a:xfrm>
            <a:off x="2549500" y="1982923"/>
            <a:ext cx="5830249" cy="2785575"/>
          </a:xfrm>
          <a:prstGeom prst="rect">
            <a:avLst/>
          </a:prstGeom>
          <a:noFill/>
          <a:ln>
            <a:noFill/>
          </a:ln>
        </p:spPr>
      </p:pic>
      <p:sp>
        <p:nvSpPr>
          <p:cNvPr id="161" name="Google Shape;161;ge3f7e1408e_0_48"/>
          <p:cNvSpPr/>
          <p:nvPr/>
        </p:nvSpPr>
        <p:spPr>
          <a:xfrm>
            <a:off x="764250" y="998775"/>
            <a:ext cx="7615500" cy="6900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e3f7e1408e_0_48"/>
          <p:cNvSpPr txBox="1"/>
          <p:nvPr/>
        </p:nvSpPr>
        <p:spPr>
          <a:xfrm>
            <a:off x="862450" y="1066725"/>
            <a:ext cx="7290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solidFill>
                  <a:srgbClr val="666666"/>
                </a:solidFill>
              </a:rPr>
              <a:t>Your refrigerator moves warmth from the inside to outside in order to keep food cold. Heat pumps do the same and can move in either direction to either heat or cool air or water. </a:t>
            </a:r>
            <a:endParaRPr b="1" sz="1200">
              <a:solidFill>
                <a:srgbClr val="666666"/>
              </a:solidFill>
            </a:endParaRPr>
          </a:p>
        </p:txBody>
      </p:sp>
      <p:sp>
        <p:nvSpPr>
          <p:cNvPr id="163" name="Google Shape;163;ge3f7e1408e_0_48"/>
          <p:cNvSpPr txBox="1"/>
          <p:nvPr/>
        </p:nvSpPr>
        <p:spPr>
          <a:xfrm>
            <a:off x="174500" y="2274650"/>
            <a:ext cx="2205300" cy="161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666666"/>
                </a:solidFill>
              </a:rPr>
              <a:t>Heat Pumps are</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Energy efficient</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All-electric</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Better for indoor air quality</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Capable of heating and cooling</a:t>
            </a:r>
            <a:endParaRPr b="1" sz="1200">
              <a:solidFill>
                <a:srgbClr val="666666"/>
              </a:solidFill>
            </a:endParaRPr>
          </a:p>
        </p:txBody>
      </p:sp>
      <p:sp>
        <p:nvSpPr>
          <p:cNvPr id="164" name="Google Shape;164;ge3f7e1408e_0_48"/>
          <p:cNvSpPr txBox="1"/>
          <p:nvPr/>
        </p:nvSpPr>
        <p:spPr>
          <a:xfrm>
            <a:off x="5542675" y="4768500"/>
            <a:ext cx="2671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t>Source: Amanda Reed, River Reporter</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e3f7e1408e_0_68"/>
          <p:cNvSpPr txBox="1"/>
          <p:nvPr>
            <p:ph type="title"/>
          </p:nvPr>
        </p:nvSpPr>
        <p:spPr>
          <a:xfrm>
            <a:off x="457200" y="165232"/>
            <a:ext cx="8229600" cy="53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Electrification Technologies </a:t>
            </a:r>
            <a:r>
              <a:rPr lang="en-US" sz="1800"/>
              <a:t>Induction</a:t>
            </a:r>
            <a:endParaRPr sz="1800"/>
          </a:p>
        </p:txBody>
      </p:sp>
      <p:sp>
        <p:nvSpPr>
          <p:cNvPr id="171" name="Google Shape;171;ge3f7e1408e_0_68"/>
          <p:cNvSpPr txBox="1"/>
          <p:nvPr>
            <p:ph idx="12" type="sldNum"/>
          </p:nvPr>
        </p:nvSpPr>
        <p:spPr>
          <a:xfrm>
            <a:off x="8679587" y="4738758"/>
            <a:ext cx="186000" cy="184800"/>
          </a:xfrm>
          <a:prstGeom prst="rect">
            <a:avLst/>
          </a:prstGeom>
        </p:spPr>
        <p:txBody>
          <a:bodyPr anchorCtr="0" anchor="ctr"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72" name="Google Shape;172;ge3f7e1408e_0_68"/>
          <p:cNvPicPr preferRelativeResize="0"/>
          <p:nvPr/>
        </p:nvPicPr>
        <p:blipFill>
          <a:blip r:embed="rId3">
            <a:alphaModFix/>
          </a:blip>
          <a:stretch>
            <a:fillRect/>
          </a:stretch>
        </p:blipFill>
        <p:spPr>
          <a:xfrm>
            <a:off x="2900700" y="2761382"/>
            <a:ext cx="5629275" cy="2162175"/>
          </a:xfrm>
          <a:prstGeom prst="rect">
            <a:avLst/>
          </a:prstGeom>
          <a:noFill/>
          <a:ln>
            <a:noFill/>
          </a:ln>
        </p:spPr>
      </p:pic>
      <p:pic>
        <p:nvPicPr>
          <p:cNvPr id="173" name="Google Shape;173;ge3f7e1408e_0_68"/>
          <p:cNvPicPr preferRelativeResize="0"/>
          <p:nvPr/>
        </p:nvPicPr>
        <p:blipFill>
          <a:blip r:embed="rId4">
            <a:alphaModFix/>
          </a:blip>
          <a:stretch>
            <a:fillRect/>
          </a:stretch>
        </p:blipFill>
        <p:spPr>
          <a:xfrm>
            <a:off x="198425" y="2963276"/>
            <a:ext cx="2397974" cy="1348850"/>
          </a:xfrm>
          <a:prstGeom prst="rect">
            <a:avLst/>
          </a:prstGeom>
          <a:noFill/>
          <a:ln>
            <a:noFill/>
          </a:ln>
        </p:spPr>
      </p:pic>
      <p:sp>
        <p:nvSpPr>
          <p:cNvPr id="174" name="Google Shape;174;ge3f7e1408e_0_68"/>
          <p:cNvSpPr txBox="1"/>
          <p:nvPr/>
        </p:nvSpPr>
        <p:spPr>
          <a:xfrm>
            <a:off x="198463" y="2593975"/>
            <a:ext cx="23979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200">
                <a:solidFill>
                  <a:srgbClr val="666666"/>
                </a:solidFill>
              </a:rPr>
              <a:t>Induction is not electric coils</a:t>
            </a:r>
            <a:endParaRPr b="1" sz="1200">
              <a:solidFill>
                <a:srgbClr val="666666"/>
              </a:solidFill>
            </a:endParaRPr>
          </a:p>
        </p:txBody>
      </p:sp>
      <p:sp>
        <p:nvSpPr>
          <p:cNvPr id="175" name="Google Shape;175;ge3f7e1408e_0_68"/>
          <p:cNvSpPr txBox="1"/>
          <p:nvPr/>
        </p:nvSpPr>
        <p:spPr>
          <a:xfrm>
            <a:off x="198425" y="1025900"/>
            <a:ext cx="3000000" cy="161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666666"/>
                </a:solidFill>
              </a:rPr>
              <a:t>Induction Cooktops are</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Energy efficient</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All-electric</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Better for indoor air quality</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Safer</a:t>
            </a:r>
            <a:endParaRPr b="1" sz="1200">
              <a:solidFill>
                <a:srgbClr val="666666"/>
              </a:solidFill>
            </a:endParaRPr>
          </a:p>
          <a:p>
            <a:pPr indent="-304800" lvl="0" marL="457200" rtl="0" algn="l">
              <a:lnSpc>
                <a:spcPct val="115000"/>
              </a:lnSpc>
              <a:spcBef>
                <a:spcPts val="0"/>
              </a:spcBef>
              <a:spcAft>
                <a:spcPts val="0"/>
              </a:spcAft>
              <a:buClr>
                <a:srgbClr val="666666"/>
              </a:buClr>
              <a:buSzPts val="1200"/>
              <a:buChar char="-"/>
            </a:pPr>
            <a:r>
              <a:rPr b="1" lang="en-US" sz="1200">
                <a:solidFill>
                  <a:srgbClr val="666666"/>
                </a:solidFill>
              </a:rPr>
              <a:t>Fast, powerful, and capable of specific cooking techniques</a:t>
            </a:r>
            <a:endParaRPr b="1" sz="1200">
              <a:solidFill>
                <a:srgbClr val="666666"/>
              </a:solidFill>
            </a:endParaRPr>
          </a:p>
        </p:txBody>
      </p:sp>
      <p:sp>
        <p:nvSpPr>
          <p:cNvPr id="176" name="Google Shape;176;ge3f7e1408e_0_68"/>
          <p:cNvSpPr/>
          <p:nvPr/>
        </p:nvSpPr>
        <p:spPr>
          <a:xfrm>
            <a:off x="3198425" y="1207200"/>
            <a:ext cx="5448300" cy="9117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e3f7e1408e_0_68"/>
          <p:cNvSpPr txBox="1"/>
          <p:nvPr/>
        </p:nvSpPr>
        <p:spPr>
          <a:xfrm>
            <a:off x="3247475" y="1293600"/>
            <a:ext cx="5350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solidFill>
                  <a:srgbClr val="666666"/>
                </a:solidFill>
              </a:rPr>
              <a:t>Induction technology works by using electricity to create a magnetic field which directly causes cookware to heat. This is different than gas or electric resistance which use flame and hot coils to heat cookware. </a:t>
            </a:r>
            <a:endParaRPr b="1" sz="1200">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e3f7e1408e_0_100"/>
          <p:cNvSpPr txBox="1"/>
          <p:nvPr>
            <p:ph type="title"/>
          </p:nvPr>
        </p:nvSpPr>
        <p:spPr>
          <a:xfrm>
            <a:off x="457200" y="165232"/>
            <a:ext cx="8229600" cy="53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Benefits of Electrification</a:t>
            </a:r>
            <a:endParaRPr sz="1800"/>
          </a:p>
        </p:txBody>
      </p:sp>
      <p:sp>
        <p:nvSpPr>
          <p:cNvPr id="184" name="Google Shape;184;ge3f7e1408e_0_100"/>
          <p:cNvSpPr txBox="1"/>
          <p:nvPr>
            <p:ph idx="12" type="sldNum"/>
          </p:nvPr>
        </p:nvSpPr>
        <p:spPr>
          <a:xfrm>
            <a:off x="8679587" y="4738758"/>
            <a:ext cx="186000" cy="184800"/>
          </a:xfrm>
          <a:prstGeom prst="rect">
            <a:avLst/>
          </a:prstGeom>
        </p:spPr>
        <p:txBody>
          <a:bodyPr anchorCtr="0" anchor="ctr"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sp>
        <p:nvSpPr>
          <p:cNvPr id="185" name="Google Shape;185;ge3f7e1408e_0_100"/>
          <p:cNvSpPr/>
          <p:nvPr/>
        </p:nvSpPr>
        <p:spPr>
          <a:xfrm>
            <a:off x="1063175" y="1121575"/>
            <a:ext cx="1891800" cy="16911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e3f7e1408e_0_100"/>
          <p:cNvSpPr/>
          <p:nvPr/>
        </p:nvSpPr>
        <p:spPr>
          <a:xfrm>
            <a:off x="1063175" y="2899762"/>
            <a:ext cx="1891800" cy="16911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e3f7e1408e_0_100"/>
          <p:cNvSpPr/>
          <p:nvPr/>
        </p:nvSpPr>
        <p:spPr>
          <a:xfrm>
            <a:off x="3626100" y="1121575"/>
            <a:ext cx="1891800" cy="16911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e3f7e1408e_0_100"/>
          <p:cNvSpPr/>
          <p:nvPr/>
        </p:nvSpPr>
        <p:spPr>
          <a:xfrm>
            <a:off x="3626100" y="2899762"/>
            <a:ext cx="1891800" cy="16911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e3f7e1408e_0_100"/>
          <p:cNvSpPr/>
          <p:nvPr/>
        </p:nvSpPr>
        <p:spPr>
          <a:xfrm>
            <a:off x="6189025" y="1121575"/>
            <a:ext cx="1891800" cy="16911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e3f7e1408e_0_100"/>
          <p:cNvSpPr/>
          <p:nvPr/>
        </p:nvSpPr>
        <p:spPr>
          <a:xfrm>
            <a:off x="6189025" y="2899762"/>
            <a:ext cx="1891800" cy="16911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e3f7e1408e_0_100"/>
          <p:cNvSpPr txBox="1"/>
          <p:nvPr/>
        </p:nvSpPr>
        <p:spPr>
          <a:xfrm>
            <a:off x="1151075" y="1183000"/>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Climate Change</a:t>
            </a:r>
            <a:endParaRPr b="1">
              <a:solidFill>
                <a:schemeClr val="dk1"/>
              </a:solidFill>
            </a:endParaRPr>
          </a:p>
        </p:txBody>
      </p:sp>
      <p:sp>
        <p:nvSpPr>
          <p:cNvPr id="192" name="Google Shape;192;ge3f7e1408e_0_100"/>
          <p:cNvSpPr txBox="1"/>
          <p:nvPr/>
        </p:nvSpPr>
        <p:spPr>
          <a:xfrm>
            <a:off x="1151075" y="2962900"/>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Health &amp; Comfort</a:t>
            </a:r>
            <a:endParaRPr b="1">
              <a:solidFill>
                <a:schemeClr val="dk1"/>
              </a:solidFill>
            </a:endParaRPr>
          </a:p>
        </p:txBody>
      </p:sp>
      <p:sp>
        <p:nvSpPr>
          <p:cNvPr id="193" name="Google Shape;193;ge3f7e1408e_0_100"/>
          <p:cNvSpPr txBox="1"/>
          <p:nvPr/>
        </p:nvSpPr>
        <p:spPr>
          <a:xfrm>
            <a:off x="3714000" y="1183000"/>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Cost Savings</a:t>
            </a:r>
            <a:endParaRPr b="1">
              <a:solidFill>
                <a:schemeClr val="dk1"/>
              </a:solidFill>
            </a:endParaRPr>
          </a:p>
        </p:txBody>
      </p:sp>
      <p:sp>
        <p:nvSpPr>
          <p:cNvPr id="194" name="Google Shape;194;ge3f7e1408e_0_100"/>
          <p:cNvSpPr txBox="1"/>
          <p:nvPr/>
        </p:nvSpPr>
        <p:spPr>
          <a:xfrm>
            <a:off x="3714000" y="2962900"/>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Green Jobs</a:t>
            </a:r>
            <a:endParaRPr b="1">
              <a:solidFill>
                <a:schemeClr val="dk1"/>
              </a:solidFill>
            </a:endParaRPr>
          </a:p>
        </p:txBody>
      </p:sp>
      <p:sp>
        <p:nvSpPr>
          <p:cNvPr id="195" name="Google Shape;195;ge3f7e1408e_0_100"/>
          <p:cNvSpPr txBox="1"/>
          <p:nvPr/>
        </p:nvSpPr>
        <p:spPr>
          <a:xfrm>
            <a:off x="6276925" y="1183000"/>
            <a:ext cx="17160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Resilience and Safety</a:t>
            </a:r>
            <a:endParaRPr b="1">
              <a:solidFill>
                <a:schemeClr val="dk1"/>
              </a:solidFill>
            </a:endParaRPr>
          </a:p>
        </p:txBody>
      </p:sp>
      <p:sp>
        <p:nvSpPr>
          <p:cNvPr id="196" name="Google Shape;196;ge3f7e1408e_0_100"/>
          <p:cNvSpPr txBox="1"/>
          <p:nvPr/>
        </p:nvSpPr>
        <p:spPr>
          <a:xfrm>
            <a:off x="6276925" y="2962900"/>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Equity</a:t>
            </a:r>
            <a:endParaRPr b="1">
              <a:solidFill>
                <a:schemeClr val="dk1"/>
              </a:solidFill>
            </a:endParaRPr>
          </a:p>
        </p:txBody>
      </p:sp>
      <p:sp>
        <p:nvSpPr>
          <p:cNvPr id="197" name="Google Shape;197;ge3f7e1408e_0_100"/>
          <p:cNvSpPr txBox="1"/>
          <p:nvPr/>
        </p:nvSpPr>
        <p:spPr>
          <a:xfrm>
            <a:off x="1063175" y="1485850"/>
            <a:ext cx="1891800" cy="113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100">
                <a:solidFill>
                  <a:srgbClr val="666666"/>
                </a:solidFill>
              </a:rPr>
              <a:t>Powering appliances with increasingly renewable electricity reduces your greenhouse gas emissions</a:t>
            </a:r>
            <a:endParaRPr b="1" sz="1100">
              <a:solidFill>
                <a:srgbClr val="666666"/>
              </a:solidFill>
            </a:endParaRPr>
          </a:p>
        </p:txBody>
      </p:sp>
      <p:sp>
        <p:nvSpPr>
          <p:cNvPr id="198" name="Google Shape;198;ge3f7e1408e_0_100"/>
          <p:cNvSpPr txBox="1"/>
          <p:nvPr/>
        </p:nvSpPr>
        <p:spPr>
          <a:xfrm>
            <a:off x="3626100" y="1485850"/>
            <a:ext cx="1891800" cy="132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100">
                <a:solidFill>
                  <a:srgbClr val="666666"/>
                </a:solidFill>
              </a:rPr>
              <a:t>As our gas system ages and more people electrify, gas prices are projected to increase. </a:t>
            </a:r>
            <a:endParaRPr b="1" sz="1100">
              <a:solidFill>
                <a:srgbClr val="666666"/>
              </a:solidFill>
            </a:endParaRPr>
          </a:p>
          <a:p>
            <a:pPr indent="0" lvl="0" marL="0" rtl="0" algn="ctr">
              <a:lnSpc>
                <a:spcPct val="115000"/>
              </a:lnSpc>
              <a:spcBef>
                <a:spcPts val="0"/>
              </a:spcBef>
              <a:spcAft>
                <a:spcPts val="0"/>
              </a:spcAft>
              <a:buNone/>
            </a:pPr>
            <a:r>
              <a:rPr b="1" lang="en-US" sz="1100">
                <a:solidFill>
                  <a:srgbClr val="666666"/>
                </a:solidFill>
              </a:rPr>
              <a:t>Shield yourself by </a:t>
            </a:r>
            <a:r>
              <a:rPr b="1" lang="en-US" sz="1100">
                <a:solidFill>
                  <a:srgbClr val="666666"/>
                </a:solidFill>
              </a:rPr>
              <a:t>electrifying</a:t>
            </a:r>
            <a:r>
              <a:rPr b="1" lang="en-US" sz="1100">
                <a:solidFill>
                  <a:srgbClr val="666666"/>
                </a:solidFill>
              </a:rPr>
              <a:t>.</a:t>
            </a:r>
            <a:endParaRPr b="1" sz="1100">
              <a:solidFill>
                <a:srgbClr val="666666"/>
              </a:solidFill>
            </a:endParaRPr>
          </a:p>
        </p:txBody>
      </p:sp>
      <p:sp>
        <p:nvSpPr>
          <p:cNvPr id="199" name="Google Shape;199;ge3f7e1408e_0_100"/>
          <p:cNvSpPr txBox="1"/>
          <p:nvPr/>
        </p:nvSpPr>
        <p:spPr>
          <a:xfrm>
            <a:off x="6189025" y="1680550"/>
            <a:ext cx="1891800" cy="113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100">
                <a:solidFill>
                  <a:srgbClr val="666666"/>
                </a:solidFill>
              </a:rPr>
              <a:t>Natural gas explosions and failures can be dangerous. </a:t>
            </a:r>
            <a:r>
              <a:rPr b="1" lang="en-US" sz="1100">
                <a:solidFill>
                  <a:srgbClr val="666666"/>
                </a:solidFill>
              </a:rPr>
              <a:t>Battery</a:t>
            </a:r>
            <a:r>
              <a:rPr b="1" lang="en-US" sz="1100">
                <a:solidFill>
                  <a:srgbClr val="666666"/>
                </a:solidFill>
              </a:rPr>
              <a:t> storage offers greater energy </a:t>
            </a:r>
            <a:r>
              <a:rPr b="1" lang="en-US" sz="1100">
                <a:solidFill>
                  <a:srgbClr val="666666"/>
                </a:solidFill>
              </a:rPr>
              <a:t>independence</a:t>
            </a:r>
            <a:r>
              <a:rPr b="1" lang="en-US" sz="1100">
                <a:solidFill>
                  <a:srgbClr val="666666"/>
                </a:solidFill>
              </a:rPr>
              <a:t>.</a:t>
            </a:r>
            <a:endParaRPr b="1" sz="1100">
              <a:solidFill>
                <a:srgbClr val="666666"/>
              </a:solidFill>
            </a:endParaRPr>
          </a:p>
        </p:txBody>
      </p:sp>
      <p:sp>
        <p:nvSpPr>
          <p:cNvPr id="200" name="Google Shape;200;ge3f7e1408e_0_100"/>
          <p:cNvSpPr txBox="1"/>
          <p:nvPr/>
        </p:nvSpPr>
        <p:spPr>
          <a:xfrm>
            <a:off x="3626100" y="3373600"/>
            <a:ext cx="1891800" cy="938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100">
                <a:solidFill>
                  <a:srgbClr val="666666"/>
                </a:solidFill>
              </a:rPr>
              <a:t>Electrification opens doors for green careers helping us making the energy transition. </a:t>
            </a:r>
            <a:endParaRPr b="1" sz="1100">
              <a:solidFill>
                <a:srgbClr val="666666"/>
              </a:solidFill>
            </a:endParaRPr>
          </a:p>
        </p:txBody>
      </p:sp>
      <p:sp>
        <p:nvSpPr>
          <p:cNvPr id="201" name="Google Shape;201;ge3f7e1408e_0_100"/>
          <p:cNvSpPr txBox="1"/>
          <p:nvPr/>
        </p:nvSpPr>
        <p:spPr>
          <a:xfrm>
            <a:off x="1063175" y="3399875"/>
            <a:ext cx="1891800" cy="938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100">
                <a:solidFill>
                  <a:srgbClr val="666666"/>
                </a:solidFill>
              </a:rPr>
              <a:t>Electrification </a:t>
            </a:r>
            <a:r>
              <a:rPr b="1" lang="en-US" sz="1100">
                <a:solidFill>
                  <a:srgbClr val="666666"/>
                </a:solidFill>
              </a:rPr>
              <a:t>eliminates</a:t>
            </a:r>
            <a:r>
              <a:rPr b="1" lang="en-US" sz="1100">
                <a:solidFill>
                  <a:srgbClr val="666666"/>
                </a:solidFill>
              </a:rPr>
              <a:t> indoor air pollutants associated with the combustion of gas. </a:t>
            </a:r>
            <a:endParaRPr b="1" sz="1100">
              <a:solidFill>
                <a:srgbClr val="666666"/>
              </a:solidFill>
            </a:endParaRPr>
          </a:p>
        </p:txBody>
      </p:sp>
      <p:sp>
        <p:nvSpPr>
          <p:cNvPr id="202" name="Google Shape;202;ge3f7e1408e_0_100"/>
          <p:cNvSpPr txBox="1"/>
          <p:nvPr/>
        </p:nvSpPr>
        <p:spPr>
          <a:xfrm>
            <a:off x="6189025" y="3229625"/>
            <a:ext cx="1891800" cy="132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100">
                <a:solidFill>
                  <a:srgbClr val="666666"/>
                </a:solidFill>
              </a:rPr>
              <a:t>Frontline communities are greatest affected by </a:t>
            </a:r>
            <a:r>
              <a:rPr b="1" lang="en-US" sz="1100">
                <a:solidFill>
                  <a:srgbClr val="666666"/>
                </a:solidFill>
              </a:rPr>
              <a:t>adverse</a:t>
            </a:r>
            <a:r>
              <a:rPr b="1" lang="en-US" sz="1100">
                <a:solidFill>
                  <a:srgbClr val="666666"/>
                </a:solidFill>
              </a:rPr>
              <a:t> climate impacts. Electrification offers health and safety benefits.</a:t>
            </a:r>
            <a:endParaRPr b="1" sz="1100">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e3f7e1408e_0_136"/>
          <p:cNvSpPr txBox="1"/>
          <p:nvPr>
            <p:ph type="title"/>
          </p:nvPr>
        </p:nvSpPr>
        <p:spPr>
          <a:xfrm>
            <a:off x="457200" y="165232"/>
            <a:ext cx="8229600" cy="53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How to Electrify</a:t>
            </a:r>
            <a:endParaRPr sz="1800"/>
          </a:p>
        </p:txBody>
      </p:sp>
      <p:sp>
        <p:nvSpPr>
          <p:cNvPr id="209" name="Google Shape;209;ge3f7e1408e_0_136"/>
          <p:cNvSpPr txBox="1"/>
          <p:nvPr>
            <p:ph idx="12" type="sldNum"/>
          </p:nvPr>
        </p:nvSpPr>
        <p:spPr>
          <a:xfrm>
            <a:off x="8679587" y="4738758"/>
            <a:ext cx="186000" cy="184800"/>
          </a:xfrm>
          <a:prstGeom prst="rect">
            <a:avLst/>
          </a:prstGeom>
        </p:spPr>
        <p:txBody>
          <a:bodyPr anchorCtr="0" anchor="ctr"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ge3f7e1408e_0_136"/>
          <p:cNvSpPr txBox="1"/>
          <p:nvPr/>
        </p:nvSpPr>
        <p:spPr>
          <a:xfrm>
            <a:off x="2345250" y="1071300"/>
            <a:ext cx="44535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700">
                <a:solidFill>
                  <a:schemeClr val="dk1"/>
                </a:solidFill>
              </a:rPr>
              <a:t>Contact a Home Energy Advisor</a:t>
            </a:r>
            <a:endParaRPr b="1" sz="1700">
              <a:solidFill>
                <a:schemeClr val="dk1"/>
              </a:solidFill>
            </a:endParaRPr>
          </a:p>
        </p:txBody>
      </p:sp>
      <p:sp>
        <p:nvSpPr>
          <p:cNvPr id="211" name="Google Shape;211;ge3f7e1408e_0_136"/>
          <p:cNvSpPr txBox="1"/>
          <p:nvPr/>
        </p:nvSpPr>
        <p:spPr>
          <a:xfrm>
            <a:off x="2670600" y="1471500"/>
            <a:ext cx="38028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rgbClr val="666666"/>
                </a:solidFill>
              </a:rPr>
              <a:t>866-878-6008 or bayrenresidential.org</a:t>
            </a:r>
            <a:endParaRPr b="1">
              <a:solidFill>
                <a:srgbClr val="666666"/>
              </a:solidFill>
            </a:endParaRPr>
          </a:p>
        </p:txBody>
      </p:sp>
      <p:sp>
        <p:nvSpPr>
          <p:cNvPr id="212" name="Google Shape;212;ge3f7e1408e_0_136"/>
          <p:cNvSpPr txBox="1"/>
          <p:nvPr/>
        </p:nvSpPr>
        <p:spPr>
          <a:xfrm>
            <a:off x="2098650" y="1884375"/>
            <a:ext cx="49467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700">
                <a:solidFill>
                  <a:schemeClr val="dk1"/>
                </a:solidFill>
              </a:rPr>
              <a:t>Access Rebates &amp; home energy </a:t>
            </a:r>
            <a:r>
              <a:rPr b="1" lang="en-US" sz="1700">
                <a:solidFill>
                  <a:schemeClr val="dk1"/>
                </a:solidFill>
              </a:rPr>
              <a:t>assessment</a:t>
            </a:r>
            <a:r>
              <a:rPr b="1" lang="en-US" sz="1700">
                <a:solidFill>
                  <a:schemeClr val="dk1"/>
                </a:solidFill>
              </a:rPr>
              <a:t>!</a:t>
            </a:r>
            <a:endParaRPr b="1" sz="1700">
              <a:solidFill>
                <a:schemeClr val="dk1"/>
              </a:solidFill>
            </a:endParaRPr>
          </a:p>
        </p:txBody>
      </p:sp>
      <p:pic>
        <p:nvPicPr>
          <p:cNvPr id="213" name="Google Shape;213;ge3f7e1408e_0_136"/>
          <p:cNvPicPr preferRelativeResize="0"/>
          <p:nvPr/>
        </p:nvPicPr>
        <p:blipFill>
          <a:blip r:embed="rId3">
            <a:alphaModFix/>
          </a:blip>
          <a:stretch>
            <a:fillRect/>
          </a:stretch>
        </p:blipFill>
        <p:spPr>
          <a:xfrm>
            <a:off x="889375" y="2422900"/>
            <a:ext cx="1504800" cy="1504800"/>
          </a:xfrm>
          <a:prstGeom prst="ellipse">
            <a:avLst/>
          </a:prstGeom>
          <a:noFill/>
          <a:ln>
            <a:noFill/>
          </a:ln>
        </p:spPr>
      </p:pic>
      <p:sp>
        <p:nvSpPr>
          <p:cNvPr id="214" name="Google Shape;214;ge3f7e1408e_0_136"/>
          <p:cNvSpPr txBox="1"/>
          <p:nvPr/>
        </p:nvSpPr>
        <p:spPr>
          <a:xfrm>
            <a:off x="272725" y="3959350"/>
            <a:ext cx="2738100" cy="621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600">
                <a:solidFill>
                  <a:srgbClr val="666666"/>
                </a:solidFill>
              </a:rPr>
              <a:t>$300 Rebate</a:t>
            </a:r>
            <a:endParaRPr b="1" sz="1600">
              <a:solidFill>
                <a:srgbClr val="666666"/>
              </a:solidFill>
            </a:endParaRPr>
          </a:p>
          <a:p>
            <a:pPr indent="0" lvl="0" marL="0" rtl="0" algn="ctr">
              <a:lnSpc>
                <a:spcPct val="115000"/>
              </a:lnSpc>
              <a:spcBef>
                <a:spcPts val="0"/>
              </a:spcBef>
              <a:spcAft>
                <a:spcPts val="0"/>
              </a:spcAft>
              <a:buNone/>
            </a:pPr>
            <a:r>
              <a:rPr b="1" lang="en-US" sz="1000">
                <a:solidFill>
                  <a:srgbClr val="666666"/>
                </a:solidFill>
              </a:rPr>
              <a:t>Heat Pump Dryer</a:t>
            </a:r>
            <a:endParaRPr b="1" sz="1000">
              <a:solidFill>
                <a:srgbClr val="666666"/>
              </a:solidFill>
            </a:endParaRPr>
          </a:p>
        </p:txBody>
      </p:sp>
      <p:pic>
        <p:nvPicPr>
          <p:cNvPr id="215" name="Google Shape;215;ge3f7e1408e_0_136"/>
          <p:cNvPicPr preferRelativeResize="0"/>
          <p:nvPr/>
        </p:nvPicPr>
        <p:blipFill>
          <a:blip r:embed="rId4">
            <a:alphaModFix/>
          </a:blip>
          <a:stretch>
            <a:fillRect/>
          </a:stretch>
        </p:blipFill>
        <p:spPr>
          <a:xfrm>
            <a:off x="2775875" y="2422900"/>
            <a:ext cx="1536600" cy="1536600"/>
          </a:xfrm>
          <a:prstGeom prst="ellipse">
            <a:avLst/>
          </a:prstGeom>
          <a:noFill/>
          <a:ln>
            <a:noFill/>
          </a:ln>
        </p:spPr>
      </p:pic>
      <p:pic>
        <p:nvPicPr>
          <p:cNvPr id="216" name="Google Shape;216;ge3f7e1408e_0_136"/>
          <p:cNvPicPr preferRelativeResize="0"/>
          <p:nvPr/>
        </p:nvPicPr>
        <p:blipFill>
          <a:blip r:embed="rId5">
            <a:alphaModFix/>
          </a:blip>
          <a:stretch>
            <a:fillRect/>
          </a:stretch>
        </p:blipFill>
        <p:spPr>
          <a:xfrm>
            <a:off x="4694175" y="2422902"/>
            <a:ext cx="1536600" cy="1536600"/>
          </a:xfrm>
          <a:prstGeom prst="ellipse">
            <a:avLst/>
          </a:prstGeom>
          <a:noFill/>
          <a:ln>
            <a:noFill/>
          </a:ln>
        </p:spPr>
      </p:pic>
      <p:pic>
        <p:nvPicPr>
          <p:cNvPr id="217" name="Google Shape;217;ge3f7e1408e_0_136"/>
          <p:cNvPicPr preferRelativeResize="0"/>
          <p:nvPr/>
        </p:nvPicPr>
        <p:blipFill>
          <a:blip r:embed="rId6">
            <a:alphaModFix/>
          </a:blip>
          <a:stretch>
            <a:fillRect/>
          </a:stretch>
        </p:blipFill>
        <p:spPr>
          <a:xfrm>
            <a:off x="6612475" y="2407001"/>
            <a:ext cx="1536600" cy="1536600"/>
          </a:xfrm>
          <a:prstGeom prst="ellipse">
            <a:avLst/>
          </a:prstGeom>
          <a:noFill/>
          <a:ln>
            <a:noFill/>
          </a:ln>
        </p:spPr>
      </p:pic>
      <p:sp>
        <p:nvSpPr>
          <p:cNvPr id="218" name="Google Shape;218;ge3f7e1408e_0_136"/>
          <p:cNvSpPr txBox="1"/>
          <p:nvPr/>
        </p:nvSpPr>
        <p:spPr>
          <a:xfrm>
            <a:off x="2175125" y="3974700"/>
            <a:ext cx="2738100" cy="90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600">
                <a:solidFill>
                  <a:srgbClr val="666666"/>
                </a:solidFill>
              </a:rPr>
              <a:t>Up to $1,000</a:t>
            </a:r>
            <a:r>
              <a:rPr b="1" lang="en-US" sz="1600">
                <a:solidFill>
                  <a:srgbClr val="666666"/>
                </a:solidFill>
              </a:rPr>
              <a:t> </a:t>
            </a:r>
            <a:endParaRPr b="1" sz="1600">
              <a:solidFill>
                <a:srgbClr val="666666"/>
              </a:solidFill>
            </a:endParaRPr>
          </a:p>
          <a:p>
            <a:pPr indent="0" lvl="0" marL="0" rtl="0" algn="ctr">
              <a:lnSpc>
                <a:spcPct val="115000"/>
              </a:lnSpc>
              <a:spcBef>
                <a:spcPts val="0"/>
              </a:spcBef>
              <a:spcAft>
                <a:spcPts val="0"/>
              </a:spcAft>
              <a:buNone/>
            </a:pPr>
            <a:r>
              <a:rPr b="1" lang="en-US" sz="1600">
                <a:solidFill>
                  <a:srgbClr val="666666"/>
                </a:solidFill>
              </a:rPr>
              <a:t>Rebate</a:t>
            </a:r>
            <a:endParaRPr b="1" sz="1000">
              <a:solidFill>
                <a:srgbClr val="666666"/>
              </a:solidFill>
            </a:endParaRPr>
          </a:p>
          <a:p>
            <a:pPr indent="0" lvl="0" marL="0" rtl="0" algn="ctr">
              <a:lnSpc>
                <a:spcPct val="115000"/>
              </a:lnSpc>
              <a:spcBef>
                <a:spcPts val="0"/>
              </a:spcBef>
              <a:spcAft>
                <a:spcPts val="0"/>
              </a:spcAft>
              <a:buNone/>
            </a:pPr>
            <a:r>
              <a:rPr b="1" lang="en-US" sz="1000">
                <a:solidFill>
                  <a:srgbClr val="666666"/>
                </a:solidFill>
              </a:rPr>
              <a:t>Heating &amp; Cooling</a:t>
            </a:r>
            <a:endParaRPr b="1" sz="1000">
              <a:solidFill>
                <a:srgbClr val="666666"/>
              </a:solidFill>
            </a:endParaRPr>
          </a:p>
        </p:txBody>
      </p:sp>
      <p:sp>
        <p:nvSpPr>
          <p:cNvPr id="219" name="Google Shape;219;ge3f7e1408e_0_136"/>
          <p:cNvSpPr txBox="1"/>
          <p:nvPr/>
        </p:nvSpPr>
        <p:spPr>
          <a:xfrm>
            <a:off x="4093425" y="4051625"/>
            <a:ext cx="2738100" cy="90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600">
                <a:solidFill>
                  <a:srgbClr val="666666"/>
                </a:solidFill>
              </a:rPr>
              <a:t>Up to $2,000 </a:t>
            </a:r>
            <a:endParaRPr b="1" sz="1600">
              <a:solidFill>
                <a:srgbClr val="666666"/>
              </a:solidFill>
            </a:endParaRPr>
          </a:p>
          <a:p>
            <a:pPr indent="0" lvl="0" marL="0" rtl="0" algn="ctr">
              <a:lnSpc>
                <a:spcPct val="115000"/>
              </a:lnSpc>
              <a:spcBef>
                <a:spcPts val="0"/>
              </a:spcBef>
              <a:spcAft>
                <a:spcPts val="0"/>
              </a:spcAft>
              <a:buNone/>
            </a:pPr>
            <a:r>
              <a:rPr b="1" lang="en-US" sz="1600">
                <a:solidFill>
                  <a:srgbClr val="666666"/>
                </a:solidFill>
              </a:rPr>
              <a:t>Rebate</a:t>
            </a:r>
            <a:endParaRPr b="1" sz="1000">
              <a:solidFill>
                <a:srgbClr val="666666"/>
              </a:solidFill>
            </a:endParaRPr>
          </a:p>
          <a:p>
            <a:pPr indent="0" lvl="0" marL="0" rtl="0" algn="ctr">
              <a:lnSpc>
                <a:spcPct val="115000"/>
              </a:lnSpc>
              <a:spcBef>
                <a:spcPts val="0"/>
              </a:spcBef>
              <a:spcAft>
                <a:spcPts val="0"/>
              </a:spcAft>
              <a:buNone/>
            </a:pPr>
            <a:r>
              <a:rPr b="1" lang="en-US" sz="1000">
                <a:solidFill>
                  <a:srgbClr val="666666"/>
                </a:solidFill>
              </a:rPr>
              <a:t>Water Heating</a:t>
            </a:r>
            <a:endParaRPr b="1" sz="1000">
              <a:solidFill>
                <a:srgbClr val="666666"/>
              </a:solidFill>
            </a:endParaRPr>
          </a:p>
        </p:txBody>
      </p:sp>
      <p:sp>
        <p:nvSpPr>
          <p:cNvPr id="220" name="Google Shape;220;ge3f7e1408e_0_136"/>
          <p:cNvSpPr txBox="1"/>
          <p:nvPr/>
        </p:nvSpPr>
        <p:spPr>
          <a:xfrm>
            <a:off x="6011725" y="4051625"/>
            <a:ext cx="2738100" cy="621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600">
                <a:solidFill>
                  <a:srgbClr val="666666"/>
                </a:solidFill>
              </a:rPr>
              <a:t>$300 Rebate</a:t>
            </a:r>
            <a:endParaRPr b="1" sz="1000">
              <a:solidFill>
                <a:srgbClr val="666666"/>
              </a:solidFill>
            </a:endParaRPr>
          </a:p>
          <a:p>
            <a:pPr indent="0" lvl="0" marL="0" rtl="0" algn="ctr">
              <a:lnSpc>
                <a:spcPct val="115000"/>
              </a:lnSpc>
              <a:spcBef>
                <a:spcPts val="0"/>
              </a:spcBef>
              <a:spcAft>
                <a:spcPts val="0"/>
              </a:spcAft>
              <a:buNone/>
            </a:pPr>
            <a:r>
              <a:rPr b="1" lang="en-US" sz="1000">
                <a:solidFill>
                  <a:srgbClr val="666666"/>
                </a:solidFill>
              </a:rPr>
              <a:t>Induction Cooking</a:t>
            </a:r>
            <a:endParaRPr b="1" sz="1000">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e456178cf9_0_42"/>
          <p:cNvSpPr txBox="1"/>
          <p:nvPr>
            <p:ph type="title"/>
          </p:nvPr>
        </p:nvSpPr>
        <p:spPr>
          <a:xfrm>
            <a:off x="457200" y="165232"/>
            <a:ext cx="8229600" cy="53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Low-Cost Energy Efficiency</a:t>
            </a:r>
            <a:endParaRPr/>
          </a:p>
        </p:txBody>
      </p:sp>
      <p:sp>
        <p:nvSpPr>
          <p:cNvPr id="227" name="Google Shape;227;ge456178cf9_0_42"/>
          <p:cNvSpPr txBox="1"/>
          <p:nvPr>
            <p:ph idx="12" type="sldNum"/>
          </p:nvPr>
        </p:nvSpPr>
        <p:spPr>
          <a:xfrm>
            <a:off x="8679587" y="4738758"/>
            <a:ext cx="186000" cy="184800"/>
          </a:xfrm>
          <a:prstGeom prst="rect">
            <a:avLst/>
          </a:prstGeom>
        </p:spPr>
        <p:txBody>
          <a:bodyPr anchorCtr="0" anchor="ctr" bIns="0" lIns="0" spcFirstLastPara="1" rIns="0" wrap="square" tIns="0">
            <a:sp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28" name="Google Shape;228;ge456178cf9_0_42"/>
          <p:cNvSpPr/>
          <p:nvPr/>
        </p:nvSpPr>
        <p:spPr>
          <a:xfrm>
            <a:off x="457200" y="1173025"/>
            <a:ext cx="1891800" cy="4617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e456178cf9_0_42"/>
          <p:cNvSpPr txBox="1"/>
          <p:nvPr/>
        </p:nvSpPr>
        <p:spPr>
          <a:xfrm>
            <a:off x="545100" y="1203775"/>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Check your temp!</a:t>
            </a:r>
            <a:endParaRPr b="1">
              <a:solidFill>
                <a:schemeClr val="dk1"/>
              </a:solidFill>
            </a:endParaRPr>
          </a:p>
        </p:txBody>
      </p:sp>
      <p:sp>
        <p:nvSpPr>
          <p:cNvPr id="230" name="Google Shape;230;ge456178cf9_0_42"/>
          <p:cNvSpPr txBox="1"/>
          <p:nvPr/>
        </p:nvSpPr>
        <p:spPr>
          <a:xfrm>
            <a:off x="457200" y="1781600"/>
            <a:ext cx="3220800" cy="1132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666666"/>
              </a:buClr>
              <a:buSzPts val="1100"/>
              <a:buChar char="❏"/>
            </a:pPr>
            <a:r>
              <a:rPr b="1" lang="en-US" sz="1100">
                <a:solidFill>
                  <a:srgbClr val="666666"/>
                </a:solidFill>
              </a:rPr>
              <a:t>Set your thermostat to 68 degrees (or lower) in the winter and 78 degrees (or higher) in the summer</a:t>
            </a:r>
            <a:endParaRPr b="1" sz="1100">
              <a:solidFill>
                <a:srgbClr val="666666"/>
              </a:solidFill>
            </a:endParaRPr>
          </a:p>
          <a:p>
            <a:pPr indent="-298450" lvl="0" marL="457200" rtl="0" algn="l">
              <a:lnSpc>
                <a:spcPct val="115000"/>
              </a:lnSpc>
              <a:spcBef>
                <a:spcPts val="0"/>
              </a:spcBef>
              <a:spcAft>
                <a:spcPts val="0"/>
              </a:spcAft>
              <a:buClr>
                <a:srgbClr val="666666"/>
              </a:buClr>
              <a:buSzPts val="1100"/>
              <a:buChar char="❏"/>
            </a:pPr>
            <a:r>
              <a:rPr b="1" lang="en-US" sz="1100">
                <a:solidFill>
                  <a:srgbClr val="666666"/>
                </a:solidFill>
              </a:rPr>
              <a:t>Check your water heater - set it at 120 degree to save energy</a:t>
            </a:r>
            <a:endParaRPr b="1" sz="1100">
              <a:solidFill>
                <a:srgbClr val="666666"/>
              </a:solidFill>
            </a:endParaRPr>
          </a:p>
        </p:txBody>
      </p:sp>
      <p:sp>
        <p:nvSpPr>
          <p:cNvPr id="231" name="Google Shape;231;ge456178cf9_0_42"/>
          <p:cNvSpPr/>
          <p:nvPr/>
        </p:nvSpPr>
        <p:spPr>
          <a:xfrm>
            <a:off x="4700575" y="1185263"/>
            <a:ext cx="1891800" cy="4617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e456178cf9_0_42"/>
          <p:cNvSpPr txBox="1"/>
          <p:nvPr/>
        </p:nvSpPr>
        <p:spPr>
          <a:xfrm>
            <a:off x="4788475" y="1216013"/>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Air &amp; AC</a:t>
            </a:r>
            <a:endParaRPr b="1">
              <a:solidFill>
                <a:schemeClr val="dk1"/>
              </a:solidFill>
            </a:endParaRPr>
          </a:p>
        </p:txBody>
      </p:sp>
      <p:sp>
        <p:nvSpPr>
          <p:cNvPr id="233" name="Google Shape;233;ge456178cf9_0_42"/>
          <p:cNvSpPr txBox="1"/>
          <p:nvPr/>
        </p:nvSpPr>
        <p:spPr>
          <a:xfrm>
            <a:off x="4700575" y="1781600"/>
            <a:ext cx="4164900" cy="1132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666666"/>
              </a:buClr>
              <a:buSzPts val="1100"/>
              <a:buChar char="❏"/>
            </a:pPr>
            <a:r>
              <a:rPr b="1" lang="en-US" sz="1100">
                <a:solidFill>
                  <a:srgbClr val="666666"/>
                </a:solidFill>
              </a:rPr>
              <a:t>Fans keep air circulating and you comfortable with less work and energy from your air conditioner</a:t>
            </a:r>
            <a:endParaRPr b="1" sz="1100">
              <a:solidFill>
                <a:srgbClr val="666666"/>
              </a:solidFill>
            </a:endParaRPr>
          </a:p>
          <a:p>
            <a:pPr indent="-298450" lvl="0" marL="457200" rtl="0" algn="l">
              <a:lnSpc>
                <a:spcPct val="115000"/>
              </a:lnSpc>
              <a:spcBef>
                <a:spcPts val="0"/>
              </a:spcBef>
              <a:spcAft>
                <a:spcPts val="0"/>
              </a:spcAft>
              <a:buClr>
                <a:srgbClr val="666666"/>
              </a:buClr>
              <a:buSzPts val="1100"/>
              <a:buChar char="❏"/>
            </a:pPr>
            <a:r>
              <a:rPr b="1" lang="en-US" sz="1100">
                <a:solidFill>
                  <a:srgbClr val="666666"/>
                </a:solidFill>
              </a:rPr>
              <a:t>Dirty air filters make your air conditioner work harder to circulate air. Cleaning or replacing filters monthly can reduce cost and increase efficiency.</a:t>
            </a:r>
            <a:endParaRPr b="1" sz="1100">
              <a:solidFill>
                <a:srgbClr val="666666"/>
              </a:solidFill>
            </a:endParaRPr>
          </a:p>
        </p:txBody>
      </p:sp>
      <p:sp>
        <p:nvSpPr>
          <p:cNvPr id="234" name="Google Shape;234;ge456178cf9_0_42"/>
          <p:cNvSpPr/>
          <p:nvPr/>
        </p:nvSpPr>
        <p:spPr>
          <a:xfrm>
            <a:off x="457200" y="2990588"/>
            <a:ext cx="1891800" cy="4617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e456178cf9_0_42"/>
          <p:cNvSpPr txBox="1"/>
          <p:nvPr/>
        </p:nvSpPr>
        <p:spPr>
          <a:xfrm>
            <a:off x="545100" y="3021338"/>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Lighting</a:t>
            </a:r>
            <a:endParaRPr b="1">
              <a:solidFill>
                <a:schemeClr val="dk1"/>
              </a:solidFill>
            </a:endParaRPr>
          </a:p>
        </p:txBody>
      </p:sp>
      <p:sp>
        <p:nvSpPr>
          <p:cNvPr id="236" name="Google Shape;236;ge456178cf9_0_42"/>
          <p:cNvSpPr txBox="1"/>
          <p:nvPr/>
        </p:nvSpPr>
        <p:spPr>
          <a:xfrm>
            <a:off x="457200" y="3586925"/>
            <a:ext cx="38253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666666"/>
              </a:buClr>
              <a:buSzPts val="1100"/>
              <a:buChar char="❏"/>
            </a:pPr>
            <a:r>
              <a:rPr b="1" lang="en-US" sz="1100">
                <a:solidFill>
                  <a:srgbClr val="666666"/>
                </a:solidFill>
              </a:rPr>
              <a:t>Replace old light bulbs with high-</a:t>
            </a:r>
            <a:r>
              <a:rPr b="1" lang="en-US" sz="1100">
                <a:solidFill>
                  <a:srgbClr val="666666"/>
                </a:solidFill>
              </a:rPr>
              <a:t>efficiency</a:t>
            </a:r>
            <a:r>
              <a:rPr b="1" lang="en-US" sz="1100">
                <a:solidFill>
                  <a:srgbClr val="666666"/>
                </a:solidFill>
              </a:rPr>
              <a:t> LEDs to save energy and $</a:t>
            </a:r>
            <a:endParaRPr b="1" sz="1100">
              <a:solidFill>
                <a:srgbClr val="666666"/>
              </a:solidFill>
            </a:endParaRPr>
          </a:p>
          <a:p>
            <a:pPr indent="-298450" lvl="0" marL="457200" rtl="0" algn="l">
              <a:lnSpc>
                <a:spcPct val="115000"/>
              </a:lnSpc>
              <a:spcBef>
                <a:spcPts val="0"/>
              </a:spcBef>
              <a:spcAft>
                <a:spcPts val="0"/>
              </a:spcAft>
              <a:buClr>
                <a:srgbClr val="666666"/>
              </a:buClr>
              <a:buSzPts val="1100"/>
              <a:buChar char="❏"/>
            </a:pPr>
            <a:r>
              <a:rPr b="1" lang="en-US" sz="1100">
                <a:solidFill>
                  <a:srgbClr val="666666"/>
                </a:solidFill>
              </a:rPr>
              <a:t>Automatic lighting controls make u</a:t>
            </a:r>
            <a:r>
              <a:rPr b="1" lang="en-US" sz="1100">
                <a:solidFill>
                  <a:srgbClr val="666666"/>
                </a:solidFill>
              </a:rPr>
              <a:t>tilization more efficient</a:t>
            </a:r>
            <a:endParaRPr b="1" sz="1100">
              <a:solidFill>
                <a:srgbClr val="666666"/>
              </a:solidFill>
            </a:endParaRPr>
          </a:p>
        </p:txBody>
      </p:sp>
      <p:sp>
        <p:nvSpPr>
          <p:cNvPr id="237" name="Google Shape;237;ge456178cf9_0_42"/>
          <p:cNvSpPr/>
          <p:nvPr/>
        </p:nvSpPr>
        <p:spPr>
          <a:xfrm>
            <a:off x="4700575" y="2990588"/>
            <a:ext cx="1891800" cy="4617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e456178cf9_0_42"/>
          <p:cNvSpPr txBox="1"/>
          <p:nvPr/>
        </p:nvSpPr>
        <p:spPr>
          <a:xfrm>
            <a:off x="4788475" y="3021338"/>
            <a:ext cx="1716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rPr>
              <a:t>Plug Load</a:t>
            </a:r>
            <a:endParaRPr b="1">
              <a:solidFill>
                <a:schemeClr val="dk1"/>
              </a:solidFill>
            </a:endParaRPr>
          </a:p>
        </p:txBody>
      </p:sp>
      <p:sp>
        <p:nvSpPr>
          <p:cNvPr id="239" name="Google Shape;239;ge456178cf9_0_42"/>
          <p:cNvSpPr txBox="1"/>
          <p:nvPr/>
        </p:nvSpPr>
        <p:spPr>
          <a:xfrm>
            <a:off x="4700575" y="3586925"/>
            <a:ext cx="3825300" cy="7434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666666"/>
              </a:buClr>
              <a:buSzPts val="1100"/>
              <a:buChar char="❏"/>
            </a:pPr>
            <a:r>
              <a:rPr b="1" lang="en-US" sz="1100">
                <a:solidFill>
                  <a:srgbClr val="666666"/>
                </a:solidFill>
              </a:rPr>
              <a:t>Unplug small appliances when not in use</a:t>
            </a:r>
            <a:endParaRPr b="1" sz="1100">
              <a:solidFill>
                <a:srgbClr val="666666"/>
              </a:solidFill>
            </a:endParaRPr>
          </a:p>
          <a:p>
            <a:pPr indent="-298450" lvl="0" marL="457200" rtl="0" algn="l">
              <a:lnSpc>
                <a:spcPct val="115000"/>
              </a:lnSpc>
              <a:spcBef>
                <a:spcPts val="0"/>
              </a:spcBef>
              <a:spcAft>
                <a:spcPts val="0"/>
              </a:spcAft>
              <a:buClr>
                <a:srgbClr val="666666"/>
              </a:buClr>
              <a:buSzPts val="1100"/>
              <a:buChar char="❏"/>
            </a:pPr>
            <a:r>
              <a:rPr b="1" lang="en-US" sz="1100">
                <a:solidFill>
                  <a:srgbClr val="666666"/>
                </a:solidFill>
              </a:rPr>
              <a:t>Save $ by using electricity outside of 4-9pm when it’s most expensive</a:t>
            </a:r>
            <a:endParaRPr b="1" sz="1100">
              <a:solidFill>
                <a:srgbClr val="66666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e456178cf9_0_8"/>
          <p:cNvSpPr txBox="1"/>
          <p:nvPr>
            <p:ph type="title"/>
          </p:nvPr>
        </p:nvSpPr>
        <p:spPr>
          <a:xfrm>
            <a:off x="457200" y="165232"/>
            <a:ext cx="8229600" cy="539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lang="en-US"/>
              <a:t>Resilient Home + Webinars</a:t>
            </a:r>
            <a:endParaRPr/>
          </a:p>
        </p:txBody>
      </p:sp>
      <p:sp>
        <p:nvSpPr>
          <p:cNvPr id="246" name="Google Shape;246;ge456178cf9_0_8"/>
          <p:cNvSpPr txBox="1"/>
          <p:nvPr>
            <p:ph idx="12" type="sldNum"/>
          </p:nvPr>
        </p:nvSpPr>
        <p:spPr>
          <a:xfrm>
            <a:off x="8679587" y="4738758"/>
            <a:ext cx="186000" cy="1848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47" name="Google Shape;247;ge456178cf9_0_8"/>
          <p:cNvSpPr txBox="1"/>
          <p:nvPr>
            <p:ph idx="1" type="body"/>
          </p:nvPr>
        </p:nvSpPr>
        <p:spPr>
          <a:xfrm>
            <a:off x="457200" y="1097275"/>
            <a:ext cx="4659600" cy="1336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sz="1600">
                <a:solidFill>
                  <a:srgbClr val="073763"/>
                </a:solidFill>
              </a:rPr>
              <a:t>Residential solar + battery backup </a:t>
            </a:r>
            <a:endParaRPr b="1" sz="1600">
              <a:solidFill>
                <a:srgbClr val="073763"/>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Connect interested customers with a vetted solar installer for preferred pricing</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$1,250 incentive to share power when demand is high</a:t>
            </a:r>
            <a:endParaRPr sz="1400">
              <a:solidFill>
                <a:srgbClr val="000000"/>
              </a:solidFill>
            </a:endParaRPr>
          </a:p>
        </p:txBody>
      </p:sp>
      <p:pic>
        <p:nvPicPr>
          <p:cNvPr id="248" name="Google Shape;248;ge456178cf9_0_8"/>
          <p:cNvPicPr preferRelativeResize="0"/>
          <p:nvPr>
            <p:ph idx="1" type="body"/>
          </p:nvPr>
        </p:nvPicPr>
        <p:blipFill rotWithShape="1">
          <a:blip r:embed="rId3">
            <a:alphaModFix/>
          </a:blip>
          <a:srcRect b="0" l="0" r="0" t="0"/>
          <a:stretch/>
        </p:blipFill>
        <p:spPr>
          <a:xfrm>
            <a:off x="5254175" y="1306977"/>
            <a:ext cx="3611400" cy="3009600"/>
          </a:xfrm>
          <a:prstGeom prst="rect">
            <a:avLst/>
          </a:prstGeom>
          <a:noFill/>
          <a:ln>
            <a:noFill/>
          </a:ln>
        </p:spPr>
      </p:pic>
      <p:sp>
        <p:nvSpPr>
          <p:cNvPr id="249" name="Google Shape;249;ge456178cf9_0_8"/>
          <p:cNvSpPr txBox="1"/>
          <p:nvPr/>
        </p:nvSpPr>
        <p:spPr>
          <a:xfrm>
            <a:off x="337475" y="2557825"/>
            <a:ext cx="3720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rgbClr val="1F497D"/>
                </a:solidFill>
              </a:rPr>
              <a:t>ebce.org/resilient-home</a:t>
            </a:r>
            <a:endParaRPr b="1" sz="2100">
              <a:solidFill>
                <a:srgbClr val="1F497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chemeClr val="accent1"/>
              </a:buClr>
              <a:buSzPts val="1200"/>
              <a:buFont typeface="Arial"/>
              <a:buNone/>
            </a:pPr>
            <a:fld id="{00000000-1234-1234-1234-123412341234}" type="slidenum">
              <a:rPr lang="en-US"/>
              <a:t>‹#›</a:t>
            </a:fld>
            <a:endParaRPr/>
          </a:p>
        </p:txBody>
      </p:sp>
      <p:sp>
        <p:nvSpPr>
          <p:cNvPr id="255" name="Google Shape;255;p16"/>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3000"/>
              <a:buFont typeface="Arial"/>
              <a:buNone/>
            </a:pPr>
            <a:r>
              <a:rPr lang="en-US"/>
              <a:t>Q &amp; A</a:t>
            </a:r>
            <a:endParaRPr/>
          </a:p>
        </p:txBody>
      </p:sp>
      <p:sp>
        <p:nvSpPr>
          <p:cNvPr id="256" name="Google Shape;256;p16"/>
          <p:cNvSpPr txBox="1"/>
          <p:nvPr>
            <p:ph idx="1" type="body"/>
          </p:nvPr>
        </p:nvSpPr>
        <p:spPr>
          <a:xfrm>
            <a:off x="457199" y="1097280"/>
            <a:ext cx="4005072" cy="2908109"/>
          </a:xfrm>
          <a:prstGeom prst="rect">
            <a:avLst/>
          </a:prstGeom>
          <a:noFill/>
          <a:ln>
            <a:noFill/>
          </a:ln>
        </p:spPr>
        <p:txBody>
          <a:bodyPr anchorCtr="0" anchor="ctr" bIns="0" lIns="0" spcFirstLastPara="1" rIns="0" wrap="square" tIns="0">
            <a:noAutofit/>
          </a:bodyPr>
          <a:lstStyle/>
          <a:p>
            <a:pPr indent="0" lvl="1" marL="0" rtl="0" algn="l">
              <a:lnSpc>
                <a:spcPct val="137500"/>
              </a:lnSpc>
              <a:spcBef>
                <a:spcPts val="0"/>
              </a:spcBef>
              <a:spcAft>
                <a:spcPts val="0"/>
              </a:spcAft>
              <a:buClr>
                <a:srgbClr val="3F3F3F"/>
              </a:buClr>
              <a:buSzPts val="1600"/>
              <a:buNone/>
            </a:pPr>
            <a:r>
              <a:rPr lang="en-US"/>
              <a:t>	Habitat for Humanity is honored to</a:t>
            </a:r>
            <a:br>
              <a:rPr lang="en-US"/>
            </a:br>
            <a:r>
              <a:rPr lang="en-US"/>
              <a:t>	partner with East Bay Community Energy. From their support of affordable housing to promoting women in leadership, EBCE cares about the communities and people they serve.” </a:t>
            </a:r>
            <a:endParaRPr/>
          </a:p>
          <a:p>
            <a:pPr indent="0" lvl="5" marL="0" rtl="0" algn="l">
              <a:lnSpc>
                <a:spcPct val="133333"/>
              </a:lnSpc>
              <a:spcBef>
                <a:spcPts val="800"/>
              </a:spcBef>
              <a:spcAft>
                <a:spcPts val="0"/>
              </a:spcAft>
              <a:buClr>
                <a:schemeClr val="accent1"/>
              </a:buClr>
              <a:buSzPts val="1200"/>
              <a:buNone/>
            </a:pPr>
            <a:r>
              <a:rPr b="1" lang="en-US">
                <a:solidFill>
                  <a:schemeClr val="accent1"/>
                </a:solidFill>
                <a:latin typeface="Arial"/>
                <a:ea typeface="Arial"/>
                <a:cs typeface="Arial"/>
                <a:sym typeface="Arial"/>
              </a:rPr>
              <a:t> — Habitat for Humanity East Bay/Silicon Valley</a:t>
            </a:r>
            <a:endParaRPr/>
          </a:p>
        </p:txBody>
      </p:sp>
      <p:sp>
        <p:nvSpPr>
          <p:cNvPr id="257" name="Google Shape;257;p16"/>
          <p:cNvSpPr txBox="1"/>
          <p:nvPr>
            <p:ph idx="2" type="body"/>
          </p:nvPr>
        </p:nvSpPr>
        <p:spPr>
          <a:xfrm>
            <a:off x="4572000" y="1096963"/>
            <a:ext cx="4123944" cy="2908109"/>
          </a:xfrm>
          <a:prstGeom prst="rect">
            <a:avLst/>
          </a:prstGeom>
          <a:noFill/>
          <a:ln>
            <a:noFill/>
          </a:ln>
        </p:spPr>
        <p:txBody>
          <a:bodyPr anchorCtr="0" anchor="ctr" bIns="0" lIns="0" spcFirstLastPara="1" rIns="0" wrap="square" tIns="0">
            <a:noAutofit/>
          </a:bodyPr>
          <a:lstStyle/>
          <a:p>
            <a:pPr indent="0" lvl="1" marL="0" rtl="0" algn="l">
              <a:lnSpc>
                <a:spcPct val="137500"/>
              </a:lnSpc>
              <a:spcBef>
                <a:spcPts val="0"/>
              </a:spcBef>
              <a:spcAft>
                <a:spcPts val="0"/>
              </a:spcAft>
              <a:buClr>
                <a:srgbClr val="3F3F3F"/>
              </a:buClr>
              <a:buSzPts val="1600"/>
              <a:buNone/>
            </a:pPr>
            <a:r>
              <a:rPr lang="en-US"/>
              <a:t>	EBCE, the City of Fremont, and many 	others are working together to create a healthy, safe, and vibrant future for our comm-unity. Reach out to EBCE to hear about what is in the works and to make sure your business goals are aligned with your energy choices.” </a:t>
            </a:r>
            <a:endParaRPr/>
          </a:p>
          <a:p>
            <a:pPr indent="0" lvl="5" marL="0" rtl="0" algn="l">
              <a:lnSpc>
                <a:spcPct val="133333"/>
              </a:lnSpc>
              <a:spcBef>
                <a:spcPts val="800"/>
              </a:spcBef>
              <a:spcAft>
                <a:spcPts val="0"/>
              </a:spcAft>
              <a:buClr>
                <a:schemeClr val="accent1"/>
              </a:buClr>
              <a:buSzPts val="1200"/>
              <a:buNone/>
            </a:pPr>
            <a:r>
              <a:rPr b="1" lang="en-US">
                <a:solidFill>
                  <a:schemeClr val="accent1"/>
                </a:solidFill>
                <a:latin typeface="Arial"/>
                <a:ea typeface="Arial"/>
                <a:cs typeface="Arial"/>
                <a:sym typeface="Arial"/>
              </a:rPr>
              <a:t> — Rachel DiFranco, Sustainability Manager, City of Fremont</a:t>
            </a:r>
            <a:endParaRPr/>
          </a:p>
        </p:txBody>
      </p:sp>
      <p:pic>
        <p:nvPicPr>
          <p:cNvPr id="258" name="Google Shape;258;p16"/>
          <p:cNvPicPr preferRelativeResize="0"/>
          <p:nvPr/>
        </p:nvPicPr>
        <p:blipFill rotWithShape="1">
          <a:blip r:embed="rId3">
            <a:alphaModFix/>
          </a:blip>
          <a:srcRect b="0" l="0" r="0" t="0"/>
          <a:stretch/>
        </p:blipFill>
        <p:spPr>
          <a:xfrm>
            <a:off x="232599" y="1292270"/>
            <a:ext cx="640080" cy="640080"/>
          </a:xfrm>
          <a:prstGeom prst="rect">
            <a:avLst/>
          </a:prstGeom>
          <a:noFill/>
          <a:ln>
            <a:noFill/>
          </a:ln>
        </p:spPr>
      </p:pic>
      <p:pic>
        <p:nvPicPr>
          <p:cNvPr id="259" name="Google Shape;259;p16"/>
          <p:cNvPicPr preferRelativeResize="0"/>
          <p:nvPr/>
        </p:nvPicPr>
        <p:blipFill rotWithShape="1">
          <a:blip r:embed="rId3">
            <a:alphaModFix/>
          </a:blip>
          <a:srcRect b="0" l="0" r="0" t="0"/>
          <a:stretch/>
        </p:blipFill>
        <p:spPr>
          <a:xfrm>
            <a:off x="4287774" y="889370"/>
            <a:ext cx="640080" cy="640080"/>
          </a:xfrm>
          <a:prstGeom prst="rect">
            <a:avLst/>
          </a:prstGeom>
          <a:noFill/>
          <a:ln>
            <a:noFill/>
          </a:ln>
        </p:spPr>
      </p:pic>
      <p:pic>
        <p:nvPicPr>
          <p:cNvPr id="260" name="Google Shape;260;p16"/>
          <p:cNvPicPr preferRelativeResize="0"/>
          <p:nvPr/>
        </p:nvPicPr>
        <p:blipFill rotWithShape="1">
          <a:blip r:embed="rId4">
            <a:alphaModFix/>
          </a:blip>
          <a:srcRect b="0" l="0" r="0" t="0"/>
          <a:stretch/>
        </p:blipFill>
        <p:spPr>
          <a:xfrm>
            <a:off x="7672579" y="3735323"/>
            <a:ext cx="1023365" cy="403638"/>
          </a:xfrm>
          <a:prstGeom prst="rect">
            <a:avLst/>
          </a:prstGeom>
          <a:noFill/>
          <a:ln>
            <a:noFill/>
          </a:ln>
        </p:spPr>
      </p:pic>
      <p:pic>
        <p:nvPicPr>
          <p:cNvPr id="261" name="Google Shape;261;p16"/>
          <p:cNvPicPr preferRelativeResize="0"/>
          <p:nvPr/>
        </p:nvPicPr>
        <p:blipFill rotWithShape="1">
          <a:blip r:embed="rId5">
            <a:alphaModFix/>
          </a:blip>
          <a:srcRect b="0" l="0" r="0" t="0"/>
          <a:stretch/>
        </p:blipFill>
        <p:spPr>
          <a:xfrm>
            <a:off x="2909665" y="3698747"/>
            <a:ext cx="1378108" cy="5512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7"/>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3000"/>
              <a:buFont typeface="Arial"/>
              <a:buNone/>
            </a:pPr>
            <a:r>
              <a:rPr lang="en-US"/>
              <a:t>Thank You!</a:t>
            </a:r>
            <a:endParaRPr/>
          </a:p>
        </p:txBody>
      </p:sp>
      <p:sp>
        <p:nvSpPr>
          <p:cNvPr id="268" name="Google Shape;268;p17"/>
          <p:cNvSpPr txBox="1"/>
          <p:nvPr>
            <p:ph idx="1" type="body"/>
          </p:nvPr>
        </p:nvSpPr>
        <p:spPr>
          <a:xfrm>
            <a:off x="457200" y="2411302"/>
            <a:ext cx="8229600" cy="1857000"/>
          </a:xfrm>
          <a:prstGeom prst="rect">
            <a:avLst/>
          </a:prstGeom>
          <a:solidFill>
            <a:schemeClr val="accent2"/>
          </a:solidFill>
          <a:ln>
            <a:noFill/>
          </a:ln>
        </p:spPr>
        <p:txBody>
          <a:bodyPr anchorCtr="0" anchor="ctr" bIns="0" lIns="0" spcFirstLastPara="1" rIns="0" wrap="square" tIns="0">
            <a:noAutofit/>
          </a:bodyPr>
          <a:lstStyle/>
          <a:p>
            <a:pPr indent="0" lvl="1" marL="0" rtl="0" algn="l">
              <a:lnSpc>
                <a:spcPct val="122222"/>
              </a:lnSpc>
              <a:spcBef>
                <a:spcPts val="0"/>
              </a:spcBef>
              <a:spcAft>
                <a:spcPts val="0"/>
              </a:spcAft>
              <a:buClr>
                <a:schemeClr val="lt1"/>
              </a:buClr>
              <a:buSzPts val="1800"/>
              <a:buNone/>
            </a:pPr>
            <a:r>
              <a:rPr lang="en-US" sz="1800">
                <a:solidFill>
                  <a:schemeClr val="lt1"/>
                </a:solidFill>
              </a:rPr>
              <a:t>			     @PoweredbyEBCE</a:t>
            </a:r>
            <a:endParaRPr sz="1800">
              <a:solidFill>
                <a:schemeClr val="lt1"/>
              </a:solidFill>
            </a:endParaRPr>
          </a:p>
          <a:p>
            <a:pPr indent="0" lvl="1" marL="0" rtl="0" algn="l">
              <a:lnSpc>
                <a:spcPct val="122222"/>
              </a:lnSpc>
              <a:spcBef>
                <a:spcPts val="2600"/>
              </a:spcBef>
              <a:spcAft>
                <a:spcPts val="0"/>
              </a:spcAft>
              <a:buClr>
                <a:schemeClr val="lt1"/>
              </a:buClr>
              <a:buSzPts val="1800"/>
              <a:buNone/>
            </a:pPr>
            <a:r>
              <a:rPr lang="en-US" sz="1800">
                <a:solidFill>
                  <a:schemeClr val="lt1"/>
                </a:solidFill>
              </a:rPr>
              <a:t>	        customer-support@ebce.org</a:t>
            </a:r>
            <a:endParaRPr sz="1800">
              <a:solidFill>
                <a:schemeClr val="lt1"/>
              </a:solidFill>
            </a:endParaRPr>
          </a:p>
        </p:txBody>
      </p:sp>
      <p:sp>
        <p:nvSpPr>
          <p:cNvPr id="269" name="Google Shape;269;p17"/>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270" name="Google Shape;270;p17"/>
          <p:cNvPicPr preferRelativeResize="0"/>
          <p:nvPr/>
        </p:nvPicPr>
        <p:blipFill rotWithShape="1">
          <a:blip r:embed="rId3">
            <a:alphaModFix/>
          </a:blip>
          <a:srcRect b="0" l="0" r="0" t="0"/>
          <a:stretch/>
        </p:blipFill>
        <p:spPr>
          <a:xfrm>
            <a:off x="701675" y="3345162"/>
            <a:ext cx="342900" cy="342900"/>
          </a:xfrm>
          <a:prstGeom prst="rect">
            <a:avLst/>
          </a:prstGeom>
          <a:noFill/>
          <a:ln>
            <a:noFill/>
          </a:ln>
        </p:spPr>
      </p:pic>
      <p:pic>
        <p:nvPicPr>
          <p:cNvPr id="271" name="Google Shape;271;p17"/>
          <p:cNvPicPr preferRelativeResize="0"/>
          <p:nvPr/>
        </p:nvPicPr>
        <p:blipFill rotWithShape="1">
          <a:blip r:embed="rId4">
            <a:alphaModFix/>
          </a:blip>
          <a:srcRect b="0" l="0" r="0" t="0"/>
          <a:stretch/>
        </p:blipFill>
        <p:spPr>
          <a:xfrm>
            <a:off x="643890" y="2732176"/>
            <a:ext cx="342900" cy="342900"/>
          </a:xfrm>
          <a:prstGeom prst="rect">
            <a:avLst/>
          </a:prstGeom>
          <a:noFill/>
          <a:ln>
            <a:noFill/>
          </a:ln>
        </p:spPr>
      </p:pic>
      <p:pic>
        <p:nvPicPr>
          <p:cNvPr id="272" name="Google Shape;272;p17"/>
          <p:cNvPicPr preferRelativeResize="0"/>
          <p:nvPr/>
        </p:nvPicPr>
        <p:blipFill rotWithShape="1">
          <a:blip r:embed="rId5">
            <a:alphaModFix/>
          </a:blip>
          <a:srcRect b="0" l="0" r="0" t="0"/>
          <a:stretch/>
        </p:blipFill>
        <p:spPr>
          <a:xfrm>
            <a:off x="1506220" y="2732176"/>
            <a:ext cx="342900" cy="342900"/>
          </a:xfrm>
          <a:prstGeom prst="rect">
            <a:avLst/>
          </a:prstGeom>
          <a:noFill/>
          <a:ln>
            <a:noFill/>
          </a:ln>
        </p:spPr>
      </p:pic>
      <p:pic>
        <p:nvPicPr>
          <p:cNvPr id="273" name="Google Shape;273;p17"/>
          <p:cNvPicPr preferRelativeResize="0"/>
          <p:nvPr/>
        </p:nvPicPr>
        <p:blipFill rotWithShape="1">
          <a:blip r:embed="rId6">
            <a:alphaModFix/>
          </a:blip>
          <a:srcRect b="0" l="0" r="0" t="0"/>
          <a:stretch/>
        </p:blipFill>
        <p:spPr>
          <a:xfrm>
            <a:off x="414655" y="1437834"/>
            <a:ext cx="740410" cy="740410"/>
          </a:xfrm>
          <a:prstGeom prst="rect">
            <a:avLst/>
          </a:prstGeom>
          <a:noFill/>
          <a:ln>
            <a:noFill/>
          </a:ln>
        </p:spPr>
      </p:pic>
      <p:pic>
        <p:nvPicPr>
          <p:cNvPr id="274" name="Google Shape;274;p17"/>
          <p:cNvPicPr preferRelativeResize="0"/>
          <p:nvPr/>
        </p:nvPicPr>
        <p:blipFill rotWithShape="1">
          <a:blip r:embed="rId7">
            <a:alphaModFix/>
          </a:blip>
          <a:srcRect b="0" l="0" r="0" t="0"/>
          <a:stretch/>
        </p:blipFill>
        <p:spPr>
          <a:xfrm>
            <a:off x="1034415" y="2742336"/>
            <a:ext cx="342900" cy="342900"/>
          </a:xfrm>
          <a:prstGeom prst="rect">
            <a:avLst/>
          </a:prstGeom>
          <a:noFill/>
          <a:ln>
            <a:noFill/>
          </a:ln>
        </p:spPr>
      </p:pic>
      <p:sp>
        <p:nvSpPr>
          <p:cNvPr id="275" name="Google Shape;275;p17"/>
          <p:cNvSpPr txBox="1"/>
          <p:nvPr/>
        </p:nvSpPr>
        <p:spPr>
          <a:xfrm>
            <a:off x="1124585" y="1497771"/>
            <a:ext cx="2875280" cy="689610"/>
          </a:xfrm>
          <a:prstGeom prst="rect">
            <a:avLst/>
          </a:prstGeom>
          <a:noFill/>
          <a:ln>
            <a:noFill/>
          </a:ln>
        </p:spPr>
        <p:txBody>
          <a:bodyPr anchorCtr="0" anchor="t" bIns="0" lIns="0" spcFirstLastPara="1" rIns="0" wrap="square" tIns="0">
            <a:noAutofit/>
          </a:bodyPr>
          <a:lstStyle/>
          <a:p>
            <a:pPr indent="0" lvl="1" marL="0" marR="0" rtl="0" algn="l">
              <a:lnSpc>
                <a:spcPct val="122222"/>
              </a:lnSpc>
              <a:spcBef>
                <a:spcPts val="0"/>
              </a:spcBef>
              <a:spcAft>
                <a:spcPts val="0"/>
              </a:spcAft>
              <a:buClr>
                <a:srgbClr val="3F3F3F"/>
              </a:buClr>
              <a:buSzPts val="1800"/>
              <a:buFont typeface="Arial"/>
              <a:buNone/>
            </a:pPr>
            <a:r>
              <a:rPr b="0" i="0" lang="en-US" sz="1800" u="none" cap="none" strike="noStrike">
                <a:solidFill>
                  <a:srgbClr val="3F3F3F"/>
                </a:solidFill>
                <a:latin typeface="Arial"/>
                <a:ea typeface="Arial"/>
                <a:cs typeface="Arial"/>
                <a:sym typeface="Arial"/>
              </a:rPr>
              <a:t>Questions? Give us a call:</a:t>
            </a:r>
            <a:endParaRPr b="0" i="0" sz="1400" u="none" cap="none" strike="noStrike">
              <a:solidFill>
                <a:srgbClr val="000000"/>
              </a:solidFill>
              <a:latin typeface="Arial"/>
              <a:ea typeface="Arial"/>
              <a:cs typeface="Arial"/>
              <a:sym typeface="Arial"/>
            </a:endParaRPr>
          </a:p>
          <a:p>
            <a:pPr indent="0" lvl="1" marL="0" marR="0" rtl="0" algn="l">
              <a:lnSpc>
                <a:spcPct val="125714"/>
              </a:lnSpc>
              <a:spcBef>
                <a:spcPts val="800"/>
              </a:spcBef>
              <a:spcAft>
                <a:spcPts val="0"/>
              </a:spcAft>
              <a:buClr>
                <a:srgbClr val="3F3F3F"/>
              </a:buClr>
              <a:buSzPts val="1750"/>
              <a:buFont typeface="Arial"/>
              <a:buNone/>
            </a:pPr>
            <a:r>
              <a:rPr b="1" i="0" lang="en-US" sz="1750" u="none" cap="none" strike="noStrike">
                <a:solidFill>
                  <a:srgbClr val="3F3F3F"/>
                </a:solidFill>
                <a:latin typeface="Arial"/>
                <a:ea typeface="Arial"/>
                <a:cs typeface="Arial"/>
                <a:sym typeface="Arial"/>
              </a:rPr>
              <a:t>1-833-699-EBCE (3223)</a:t>
            </a:r>
            <a:endParaRPr b="0" i="0" sz="1400" u="none" cap="none" strike="noStrike">
              <a:solidFill>
                <a:srgbClr val="000000"/>
              </a:solidFill>
              <a:latin typeface="Arial"/>
              <a:ea typeface="Arial"/>
              <a:cs typeface="Arial"/>
              <a:sym typeface="Arial"/>
            </a:endParaRPr>
          </a:p>
        </p:txBody>
      </p:sp>
      <p:grpSp>
        <p:nvGrpSpPr>
          <p:cNvPr id="276" name="Google Shape;276;p17"/>
          <p:cNvGrpSpPr/>
          <p:nvPr/>
        </p:nvGrpSpPr>
        <p:grpSpPr>
          <a:xfrm>
            <a:off x="4356935" y="1489232"/>
            <a:ext cx="1158340" cy="1007678"/>
            <a:chOff x="4337684" y="1431907"/>
            <a:chExt cx="1382389" cy="1202585"/>
          </a:xfrm>
        </p:grpSpPr>
        <p:sp>
          <p:nvSpPr>
            <p:cNvPr id="277" name="Google Shape;277;p17"/>
            <p:cNvSpPr/>
            <p:nvPr/>
          </p:nvSpPr>
          <p:spPr>
            <a:xfrm>
              <a:off x="4337684" y="1431907"/>
              <a:ext cx="1382389" cy="1202585"/>
            </a:xfrm>
            <a:prstGeom prst="wedgeRoundRectCallout">
              <a:avLst>
                <a:gd fmla="val -32773" name="adj1"/>
                <a:gd fmla="val 78862" name="adj2"/>
                <a:gd fmla="val 16667"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278" name="Google Shape;278;p17"/>
            <p:cNvPicPr preferRelativeResize="0"/>
            <p:nvPr/>
          </p:nvPicPr>
          <p:blipFill rotWithShape="1">
            <a:blip r:embed="rId8">
              <a:alphaModFix/>
            </a:blip>
            <a:srcRect b="0" l="0" r="0" t="0"/>
            <a:stretch/>
          </p:blipFill>
          <p:spPr>
            <a:xfrm>
              <a:off x="4616446" y="1620766"/>
              <a:ext cx="824865" cy="824865"/>
            </a:xfrm>
            <a:prstGeom prst="rect">
              <a:avLst/>
            </a:prstGeom>
            <a:noFill/>
            <a:ln>
              <a:noFill/>
            </a:ln>
          </p:spPr>
        </p:pic>
      </p:grpSp>
      <p:sp>
        <p:nvSpPr>
          <p:cNvPr id="279" name="Google Shape;279;p17"/>
          <p:cNvSpPr txBox="1"/>
          <p:nvPr/>
        </p:nvSpPr>
        <p:spPr>
          <a:xfrm>
            <a:off x="5064753" y="3093399"/>
            <a:ext cx="1310640" cy="640080"/>
          </a:xfrm>
          <a:prstGeom prst="rect">
            <a:avLst/>
          </a:prstGeom>
          <a:noFill/>
          <a:ln>
            <a:noFill/>
          </a:ln>
        </p:spPr>
        <p:txBody>
          <a:bodyPr anchorCtr="0" anchor="t" bIns="0" lIns="0" spcFirstLastPara="1" rIns="0" wrap="square" tIns="0">
            <a:noAutofit/>
          </a:bodyPr>
          <a:lstStyle/>
          <a:p>
            <a:pPr indent="0" lvl="1" marL="0" marR="0" rtl="0" algn="l">
              <a:lnSpc>
                <a:spcPct val="122222"/>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Español</a:t>
            </a:r>
            <a:endParaRPr b="0" i="0" sz="1800" u="none" cap="none" strike="noStrike">
              <a:solidFill>
                <a:schemeClr val="lt1"/>
              </a:solidFill>
              <a:latin typeface="Arial"/>
              <a:ea typeface="Arial"/>
              <a:cs typeface="Arial"/>
              <a:sym typeface="Arial"/>
            </a:endParaRPr>
          </a:p>
          <a:p>
            <a:pPr indent="0" lvl="1" marL="0" marR="0" rtl="0" algn="l">
              <a:lnSpc>
                <a:spcPct val="111111"/>
              </a:lnSpc>
              <a:spcBef>
                <a:spcPts val="200"/>
              </a:spcBef>
              <a:spcAft>
                <a:spcPts val="0"/>
              </a:spcAft>
              <a:buClr>
                <a:schemeClr val="lt1"/>
              </a:buClr>
              <a:buSzPts val="1800"/>
              <a:buFont typeface="Arial"/>
              <a:buNone/>
            </a:pPr>
            <a:r>
              <a:rPr b="0" i="0" lang="en-US" sz="1800" u="sng" cap="none" strike="noStrike">
                <a:solidFill>
                  <a:schemeClr val="lt1"/>
                </a:solidFill>
                <a:latin typeface="Arial"/>
                <a:ea typeface="Arial"/>
                <a:cs typeface="Arial"/>
                <a:sym typeface="Arial"/>
                <a:hlinkClick r:id="rId9">
                  <a:extLst>
                    <a:ext uri="{A12FA001-AC4F-418D-AE19-62706E023703}">
                      <ahyp:hlinkClr val="tx"/>
                    </a:ext>
                  </a:extLst>
                </a:hlinkClick>
              </a:rPr>
              <a:t>ebce.org/es</a:t>
            </a:r>
            <a:endParaRPr b="0" i="0" sz="1800" u="none" cap="none" strike="noStrike">
              <a:solidFill>
                <a:schemeClr val="lt1"/>
              </a:solidFill>
              <a:latin typeface="Arial"/>
              <a:ea typeface="Arial"/>
              <a:cs typeface="Arial"/>
              <a:sym typeface="Arial"/>
            </a:endParaRPr>
          </a:p>
        </p:txBody>
      </p:sp>
      <p:sp>
        <p:nvSpPr>
          <p:cNvPr id="280" name="Google Shape;280;p17"/>
          <p:cNvSpPr txBox="1"/>
          <p:nvPr/>
        </p:nvSpPr>
        <p:spPr>
          <a:xfrm>
            <a:off x="6863073" y="3093399"/>
            <a:ext cx="1310640" cy="640080"/>
          </a:xfrm>
          <a:prstGeom prst="rect">
            <a:avLst/>
          </a:prstGeom>
          <a:noFill/>
          <a:ln>
            <a:noFill/>
          </a:ln>
        </p:spPr>
        <p:txBody>
          <a:bodyPr anchorCtr="0" anchor="t" bIns="0" lIns="0" spcFirstLastPara="1" rIns="0" wrap="square" tIns="0">
            <a:noAutofit/>
          </a:bodyPr>
          <a:lstStyle/>
          <a:p>
            <a:pPr indent="0" lvl="1" marL="0" marR="0" rtl="0" algn="l">
              <a:lnSpc>
                <a:spcPct val="122222"/>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中文</a:t>
            </a:r>
            <a:endParaRPr b="0" i="0" sz="1800" u="none" cap="none" strike="noStrike">
              <a:solidFill>
                <a:schemeClr val="lt1"/>
              </a:solidFill>
              <a:latin typeface="Arial"/>
              <a:ea typeface="Arial"/>
              <a:cs typeface="Arial"/>
              <a:sym typeface="Arial"/>
            </a:endParaRPr>
          </a:p>
          <a:p>
            <a:pPr indent="0" lvl="1" marL="0" marR="0" rtl="0" algn="l">
              <a:lnSpc>
                <a:spcPct val="111111"/>
              </a:lnSpc>
              <a:spcBef>
                <a:spcPts val="200"/>
              </a:spcBef>
              <a:spcAft>
                <a:spcPts val="0"/>
              </a:spcAft>
              <a:buClr>
                <a:schemeClr val="lt1"/>
              </a:buClr>
              <a:buSzPts val="1800"/>
              <a:buFont typeface="Arial"/>
              <a:buNone/>
            </a:pPr>
            <a:r>
              <a:rPr b="0" i="0" lang="en-US" sz="1800" u="sng" cap="none" strike="noStrike">
                <a:solidFill>
                  <a:schemeClr val="lt1"/>
                </a:solidFill>
                <a:latin typeface="Arial"/>
                <a:ea typeface="Arial"/>
                <a:cs typeface="Arial"/>
                <a:sym typeface="Arial"/>
                <a:hlinkClick r:id="rId10">
                  <a:extLst>
                    <a:ext uri="{A12FA001-AC4F-418D-AE19-62706E023703}">
                      <ahyp:hlinkClr val="tx"/>
                    </a:ext>
                  </a:extLst>
                </a:hlinkClick>
              </a:rPr>
              <a:t>ebce.org/cn</a:t>
            </a:r>
            <a:endParaRPr b="0" i="0" sz="1800" u="none" cap="none" strike="noStrike">
              <a:solidFill>
                <a:schemeClr val="lt1"/>
              </a:solidFill>
              <a:latin typeface="Arial"/>
              <a:ea typeface="Arial"/>
              <a:cs typeface="Arial"/>
              <a:sym typeface="Arial"/>
            </a:endParaRPr>
          </a:p>
        </p:txBody>
      </p:sp>
      <p:sp>
        <p:nvSpPr>
          <p:cNvPr id="281" name="Google Shape;281;p17"/>
          <p:cNvSpPr txBox="1"/>
          <p:nvPr/>
        </p:nvSpPr>
        <p:spPr>
          <a:xfrm>
            <a:off x="1377325" y="3123875"/>
            <a:ext cx="2702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FFFFFF"/>
                </a:solidFill>
              </a:rPr>
              <a:t>ncordoba@ebce.org</a:t>
            </a:r>
            <a:endParaRPr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2"/>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 name="Google Shape;44;p2"/>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3000"/>
              <a:buFont typeface="Arial"/>
              <a:buNone/>
            </a:pPr>
            <a:r>
              <a:rPr lang="en-US"/>
              <a:t>What is EBCE?</a:t>
            </a:r>
            <a:endParaRPr/>
          </a:p>
        </p:txBody>
      </p:sp>
      <p:sp>
        <p:nvSpPr>
          <p:cNvPr id="45" name="Google Shape;45;p2"/>
          <p:cNvSpPr txBox="1"/>
          <p:nvPr>
            <p:ph idx="1" type="body"/>
          </p:nvPr>
        </p:nvSpPr>
        <p:spPr>
          <a:xfrm>
            <a:off x="577475" y="1097275"/>
            <a:ext cx="3884700" cy="3374700"/>
          </a:xfrm>
          <a:prstGeom prst="rect">
            <a:avLst/>
          </a:prstGeom>
          <a:solidFill>
            <a:srgbClr val="C8E8ED"/>
          </a:solidFill>
          <a:ln>
            <a:noFill/>
          </a:ln>
        </p:spPr>
        <p:txBody>
          <a:bodyPr anchorCtr="0" anchor="ctr" bIns="274300" lIns="274300" spcFirstLastPara="1" rIns="274300" wrap="square" tIns="274300">
            <a:normAutofit fontScale="92500"/>
          </a:bodyPr>
          <a:lstStyle/>
          <a:p>
            <a:pPr indent="0" lvl="1" marL="0" rtl="0" algn="l">
              <a:lnSpc>
                <a:spcPct val="137500"/>
              </a:lnSpc>
              <a:spcBef>
                <a:spcPts val="0"/>
              </a:spcBef>
              <a:spcAft>
                <a:spcPts val="0"/>
              </a:spcAft>
              <a:buClr>
                <a:schemeClr val="dk2"/>
              </a:buClr>
              <a:buSzPct val="100000"/>
              <a:buNone/>
            </a:pPr>
            <a:r>
              <a:rPr b="1" lang="en-US">
                <a:solidFill>
                  <a:schemeClr val="dk2"/>
                </a:solidFill>
                <a:latin typeface="Arial"/>
                <a:ea typeface="Arial"/>
                <a:cs typeface="Arial"/>
                <a:sym typeface="Arial"/>
              </a:rPr>
              <a:t>East Bay Community Energy (EBCE) </a:t>
            </a:r>
            <a:br>
              <a:rPr b="1" lang="en-US">
                <a:solidFill>
                  <a:schemeClr val="dk2"/>
                </a:solidFill>
                <a:latin typeface="Arial"/>
                <a:ea typeface="Arial"/>
                <a:cs typeface="Arial"/>
                <a:sym typeface="Arial"/>
              </a:rPr>
            </a:br>
            <a:r>
              <a:rPr b="1" lang="en-US">
                <a:solidFill>
                  <a:schemeClr val="dk2"/>
                </a:solidFill>
                <a:latin typeface="Arial"/>
                <a:ea typeface="Arial"/>
                <a:cs typeface="Arial"/>
                <a:sym typeface="Arial"/>
              </a:rPr>
              <a:t>is our local power supplier committed to providing Alameda County and the city of Tracy with cleaner, greener electricity at lower rates. EBCE reinvests earnings back into the community to create local green energy jobs, local energy programs, and clean power projects.</a:t>
            </a:r>
            <a:endParaRPr/>
          </a:p>
        </p:txBody>
      </p:sp>
      <p:pic>
        <p:nvPicPr>
          <p:cNvPr id="46" name="Google Shape;46;p2"/>
          <p:cNvPicPr preferRelativeResize="0"/>
          <p:nvPr>
            <p:ph idx="2" type="body"/>
          </p:nvPr>
        </p:nvPicPr>
        <p:blipFill rotWithShape="1">
          <a:blip r:embed="rId3">
            <a:alphaModFix/>
          </a:blip>
          <a:srcRect b="266" l="0" r="0" t="9543"/>
          <a:stretch/>
        </p:blipFill>
        <p:spPr>
          <a:xfrm>
            <a:off x="4690872" y="1097281"/>
            <a:ext cx="4005072" cy="1537727"/>
          </a:xfrm>
          <a:prstGeom prst="rect">
            <a:avLst/>
          </a:prstGeom>
          <a:noFill/>
          <a:ln>
            <a:noFill/>
          </a:ln>
        </p:spPr>
      </p:pic>
      <p:pic>
        <p:nvPicPr>
          <p:cNvPr id="47" name="Google Shape;47;p2"/>
          <p:cNvPicPr preferRelativeResize="0"/>
          <p:nvPr/>
        </p:nvPicPr>
        <p:blipFill rotWithShape="1">
          <a:blip r:embed="rId4">
            <a:alphaModFix/>
          </a:blip>
          <a:srcRect b="19709" l="287" r="185" t="15264"/>
          <a:stretch/>
        </p:blipFill>
        <p:spPr>
          <a:xfrm>
            <a:off x="4690872" y="2680447"/>
            <a:ext cx="4005072" cy="18534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3"/>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3000"/>
              <a:buFont typeface="Arial"/>
              <a:buNone/>
            </a:pPr>
            <a:r>
              <a:rPr lang="en-US"/>
              <a:t>How it Works</a:t>
            </a:r>
            <a:endParaRPr/>
          </a:p>
        </p:txBody>
      </p:sp>
      <p:sp>
        <p:nvSpPr>
          <p:cNvPr id="53" name="Google Shape;53;p3"/>
          <p:cNvSpPr txBox="1"/>
          <p:nvPr>
            <p:ph idx="12" type="sldNum"/>
          </p:nvPr>
        </p:nvSpPr>
        <p:spPr>
          <a:xfrm>
            <a:off x="8662025" y="4799811"/>
            <a:ext cx="92975" cy="184666"/>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54" name="Google Shape;54;p3"/>
          <p:cNvSpPr txBox="1"/>
          <p:nvPr>
            <p:ph idx="1" type="body"/>
          </p:nvPr>
        </p:nvSpPr>
        <p:spPr>
          <a:xfrm>
            <a:off x="457200" y="3364636"/>
            <a:ext cx="2560320" cy="1161643"/>
          </a:xfrm>
          <a:prstGeom prst="rect">
            <a:avLst/>
          </a:prstGeom>
          <a:noFill/>
          <a:ln>
            <a:noFill/>
          </a:ln>
        </p:spPr>
        <p:txBody>
          <a:bodyPr anchorCtr="0" anchor="t" bIns="0" lIns="0" spcFirstLastPara="1" rIns="0" wrap="square" tIns="0">
            <a:noAutofit/>
          </a:bodyPr>
          <a:lstStyle/>
          <a:p>
            <a:pPr indent="0" lvl="2" marL="0" rtl="0" algn="ctr">
              <a:lnSpc>
                <a:spcPct val="100000"/>
              </a:lnSpc>
              <a:spcBef>
                <a:spcPts val="0"/>
              </a:spcBef>
              <a:spcAft>
                <a:spcPts val="0"/>
              </a:spcAft>
              <a:buClr>
                <a:schemeClr val="dk2"/>
              </a:buClr>
              <a:buSzPts val="1400"/>
              <a:buNone/>
            </a:pPr>
            <a:r>
              <a:rPr b="1" lang="en-US">
                <a:latin typeface="Arial"/>
                <a:ea typeface="Arial"/>
                <a:cs typeface="Arial"/>
                <a:sym typeface="Arial"/>
              </a:rPr>
              <a:t>EBCE BUYS CLEAN POWER</a:t>
            </a:r>
            <a:endParaRPr/>
          </a:p>
          <a:p>
            <a:pPr indent="0" lvl="5" marL="0" rtl="0" algn="ctr">
              <a:lnSpc>
                <a:spcPct val="133333"/>
              </a:lnSpc>
              <a:spcBef>
                <a:spcPts val="400"/>
              </a:spcBef>
              <a:spcAft>
                <a:spcPts val="0"/>
              </a:spcAft>
              <a:buClr>
                <a:srgbClr val="3F3F3F"/>
              </a:buClr>
              <a:buSzPts val="1200"/>
              <a:buNone/>
            </a:pPr>
            <a:r>
              <a:rPr lang="en-US"/>
              <a:t>EBCE buys from, and is building, clean power plants. EBCE sells the power to customers at low rates.</a:t>
            </a:r>
            <a:endParaRPr/>
          </a:p>
        </p:txBody>
      </p:sp>
      <p:sp>
        <p:nvSpPr>
          <p:cNvPr id="55" name="Google Shape;55;p3"/>
          <p:cNvSpPr txBox="1"/>
          <p:nvPr/>
        </p:nvSpPr>
        <p:spPr>
          <a:xfrm>
            <a:off x="3291840" y="3364636"/>
            <a:ext cx="2560320" cy="1161326"/>
          </a:xfrm>
          <a:prstGeom prst="rect">
            <a:avLst/>
          </a:prstGeom>
          <a:noFill/>
          <a:ln>
            <a:noFill/>
          </a:ln>
        </p:spPr>
        <p:txBody>
          <a:bodyPr anchorCtr="0" anchor="t" bIns="0" lIns="0" spcFirstLastPara="1" rIns="0" wrap="square" tIns="0">
            <a:noAutofit/>
          </a:bodyPr>
          <a:lstStyle/>
          <a:p>
            <a:pPr indent="0" lvl="2" marL="0" marR="0" rtl="0" algn="ctr">
              <a:lnSpc>
                <a:spcPct val="100000"/>
              </a:lnSpc>
              <a:spcBef>
                <a:spcPts val="0"/>
              </a:spcBef>
              <a:spcAft>
                <a:spcPts val="0"/>
              </a:spcAft>
              <a:buClr>
                <a:schemeClr val="dk2"/>
              </a:buClr>
              <a:buSzPts val="1400"/>
              <a:buFont typeface="Arial"/>
              <a:buNone/>
            </a:pPr>
            <a:r>
              <a:rPr b="1" i="0" lang="en-US" sz="1400" u="none" cap="none" strike="noStrike">
                <a:solidFill>
                  <a:schemeClr val="dk2"/>
                </a:solidFill>
                <a:latin typeface="Arial"/>
                <a:ea typeface="Arial"/>
                <a:cs typeface="Arial"/>
                <a:sym typeface="Arial"/>
              </a:rPr>
              <a:t>PG&amp;E DELIVERS THE POWER</a:t>
            </a:r>
            <a:endParaRPr b="0" i="0" sz="1400" u="none" cap="none" strike="noStrike">
              <a:solidFill>
                <a:srgbClr val="000000"/>
              </a:solidFill>
              <a:latin typeface="Arial"/>
              <a:ea typeface="Arial"/>
              <a:cs typeface="Arial"/>
              <a:sym typeface="Arial"/>
            </a:endParaRPr>
          </a:p>
          <a:p>
            <a:pPr indent="0" lvl="5" marL="0" marR="0" rtl="0" algn="ctr">
              <a:lnSpc>
                <a:spcPct val="133333"/>
              </a:lnSpc>
              <a:spcBef>
                <a:spcPts val="40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EBCE’s power is delivered to customers by PG&amp;E. Customers </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pay PG&amp;E for power delivery </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as they always have.</a:t>
            </a:r>
            <a:endParaRPr b="0" i="0" sz="1400" u="none" cap="none" strike="noStrike">
              <a:solidFill>
                <a:srgbClr val="000000"/>
              </a:solidFill>
              <a:latin typeface="Arial"/>
              <a:ea typeface="Arial"/>
              <a:cs typeface="Arial"/>
              <a:sym typeface="Arial"/>
            </a:endParaRPr>
          </a:p>
        </p:txBody>
      </p:sp>
      <p:sp>
        <p:nvSpPr>
          <p:cNvPr id="56" name="Google Shape;56;p3"/>
          <p:cNvSpPr txBox="1"/>
          <p:nvPr/>
        </p:nvSpPr>
        <p:spPr>
          <a:xfrm>
            <a:off x="6126480" y="3364636"/>
            <a:ext cx="2560320" cy="1161326"/>
          </a:xfrm>
          <a:prstGeom prst="rect">
            <a:avLst/>
          </a:prstGeom>
          <a:noFill/>
          <a:ln>
            <a:noFill/>
          </a:ln>
        </p:spPr>
        <p:txBody>
          <a:bodyPr anchorCtr="0" anchor="t" bIns="0" lIns="0" spcFirstLastPara="1" rIns="0" wrap="square" tIns="0">
            <a:noAutofit/>
          </a:bodyPr>
          <a:lstStyle/>
          <a:p>
            <a:pPr indent="0" lvl="2" marL="0" marR="0" rtl="0" algn="ctr">
              <a:lnSpc>
                <a:spcPct val="100000"/>
              </a:lnSpc>
              <a:spcBef>
                <a:spcPts val="0"/>
              </a:spcBef>
              <a:spcAft>
                <a:spcPts val="0"/>
              </a:spcAft>
              <a:buClr>
                <a:schemeClr val="dk2"/>
              </a:buClr>
              <a:buSzPts val="1400"/>
              <a:buFont typeface="Arial"/>
              <a:buNone/>
            </a:pPr>
            <a:r>
              <a:rPr b="1" i="0" lang="en-US" sz="1400" u="none" cap="none" strike="noStrike">
                <a:solidFill>
                  <a:schemeClr val="dk2"/>
                </a:solidFill>
                <a:latin typeface="Arial"/>
                <a:ea typeface="Arial"/>
                <a:cs typeface="Arial"/>
                <a:sym typeface="Arial"/>
              </a:rPr>
              <a:t>YOU GET THE POWER </a:t>
            </a:r>
            <a:br>
              <a:rPr b="1" i="0" lang="en-US" sz="1400" u="none" cap="none" strike="noStrike">
                <a:solidFill>
                  <a:schemeClr val="dk2"/>
                </a:solidFill>
                <a:latin typeface="Arial"/>
                <a:ea typeface="Arial"/>
                <a:cs typeface="Arial"/>
                <a:sym typeface="Arial"/>
              </a:rPr>
            </a:br>
            <a:r>
              <a:rPr b="1" i="0" lang="en-US" sz="1400" u="none" cap="none" strike="noStrike">
                <a:solidFill>
                  <a:schemeClr val="dk2"/>
                </a:solidFill>
                <a:latin typeface="Arial"/>
                <a:ea typeface="Arial"/>
                <a:cs typeface="Arial"/>
                <a:sym typeface="Arial"/>
              </a:rPr>
              <a:t>AND ALL THE BENEFITS</a:t>
            </a:r>
            <a:endParaRPr b="0" i="0" sz="1400" u="none" cap="none" strike="noStrike">
              <a:solidFill>
                <a:srgbClr val="000000"/>
              </a:solidFill>
              <a:latin typeface="Arial"/>
              <a:ea typeface="Arial"/>
              <a:cs typeface="Arial"/>
              <a:sym typeface="Arial"/>
            </a:endParaRPr>
          </a:p>
          <a:p>
            <a:pPr indent="0" lvl="5" marL="0" marR="0" rtl="0" algn="ctr">
              <a:lnSpc>
                <a:spcPct val="133333"/>
              </a:lnSpc>
              <a:spcBef>
                <a:spcPts val="40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You benefit from cleaner energy, </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low rates, local governance, </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and innovative programs.</a:t>
            </a:r>
            <a:endParaRPr b="0" i="0" sz="1400" u="none" cap="none" strike="noStrike">
              <a:solidFill>
                <a:srgbClr val="000000"/>
              </a:solidFill>
              <a:latin typeface="Arial"/>
              <a:ea typeface="Arial"/>
              <a:cs typeface="Arial"/>
              <a:sym typeface="Arial"/>
            </a:endParaRPr>
          </a:p>
        </p:txBody>
      </p:sp>
      <p:pic>
        <p:nvPicPr>
          <p:cNvPr id="57" name="Google Shape;57;p3"/>
          <p:cNvPicPr preferRelativeResize="0"/>
          <p:nvPr/>
        </p:nvPicPr>
        <p:blipFill rotWithShape="1">
          <a:blip r:embed="rId3">
            <a:alphaModFix/>
          </a:blip>
          <a:srcRect b="0" l="0" r="0" t="0"/>
          <a:stretch/>
        </p:blipFill>
        <p:spPr>
          <a:xfrm>
            <a:off x="3180999" y="1049842"/>
            <a:ext cx="2782002" cy="2314796"/>
          </a:xfrm>
          <a:prstGeom prst="rect">
            <a:avLst/>
          </a:prstGeom>
          <a:noFill/>
          <a:ln>
            <a:noFill/>
          </a:ln>
        </p:spPr>
      </p:pic>
      <p:pic>
        <p:nvPicPr>
          <p:cNvPr id="58" name="Google Shape;58;p3"/>
          <p:cNvPicPr preferRelativeResize="0"/>
          <p:nvPr/>
        </p:nvPicPr>
        <p:blipFill rotWithShape="1">
          <a:blip r:embed="rId4">
            <a:alphaModFix/>
          </a:blip>
          <a:srcRect b="0" l="0" r="0" t="0"/>
          <a:stretch/>
        </p:blipFill>
        <p:spPr>
          <a:xfrm>
            <a:off x="6015639" y="1049842"/>
            <a:ext cx="2782002" cy="2314795"/>
          </a:xfrm>
          <a:prstGeom prst="rect">
            <a:avLst/>
          </a:prstGeom>
          <a:noFill/>
          <a:ln>
            <a:noFill/>
          </a:ln>
        </p:spPr>
      </p:pic>
      <p:pic>
        <p:nvPicPr>
          <p:cNvPr id="59" name="Google Shape;59;p3"/>
          <p:cNvPicPr preferRelativeResize="0"/>
          <p:nvPr/>
        </p:nvPicPr>
        <p:blipFill rotWithShape="1">
          <a:blip r:embed="rId5">
            <a:alphaModFix/>
          </a:blip>
          <a:srcRect b="0" l="0" r="0" t="0"/>
          <a:stretch/>
        </p:blipFill>
        <p:spPr>
          <a:xfrm>
            <a:off x="346359" y="1049842"/>
            <a:ext cx="2782002" cy="23147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0"/>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3000"/>
              <a:buFont typeface="Arial"/>
              <a:buNone/>
            </a:pPr>
            <a:r>
              <a:rPr lang="en-US"/>
              <a:t>What Are the Benefits?</a:t>
            </a:r>
            <a:endParaRPr/>
          </a:p>
        </p:txBody>
      </p:sp>
      <p:sp>
        <p:nvSpPr>
          <p:cNvPr id="65" name="Google Shape;65;p10"/>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6" name="Google Shape;66;p10"/>
          <p:cNvSpPr txBox="1"/>
          <p:nvPr>
            <p:ph idx="1" type="body"/>
          </p:nvPr>
        </p:nvSpPr>
        <p:spPr>
          <a:xfrm>
            <a:off x="457200" y="3472618"/>
            <a:ext cx="1828800" cy="1053661"/>
          </a:xfrm>
          <a:prstGeom prst="rect">
            <a:avLst/>
          </a:prstGeom>
          <a:noFill/>
          <a:ln>
            <a:noFill/>
          </a:ln>
        </p:spPr>
        <p:txBody>
          <a:bodyPr anchorCtr="0" anchor="t" bIns="0" lIns="0" spcFirstLastPara="1" rIns="0" wrap="square" tIns="0">
            <a:noAutofit/>
          </a:bodyPr>
          <a:lstStyle/>
          <a:p>
            <a:pPr indent="0" lvl="2" marL="0" rtl="0" algn="ctr">
              <a:lnSpc>
                <a:spcPct val="100000"/>
              </a:lnSpc>
              <a:spcBef>
                <a:spcPts val="0"/>
              </a:spcBef>
              <a:spcAft>
                <a:spcPts val="0"/>
              </a:spcAft>
              <a:buClr>
                <a:schemeClr val="dk2"/>
              </a:buClr>
              <a:buSzPts val="1400"/>
              <a:buNone/>
            </a:pPr>
            <a:r>
              <a:rPr lang="en-US"/>
              <a:t>LOWER RATES</a:t>
            </a:r>
            <a:endParaRPr/>
          </a:p>
        </p:txBody>
      </p:sp>
      <p:sp>
        <p:nvSpPr>
          <p:cNvPr id="67" name="Google Shape;67;p10"/>
          <p:cNvSpPr txBox="1"/>
          <p:nvPr/>
        </p:nvSpPr>
        <p:spPr>
          <a:xfrm>
            <a:off x="2590800" y="3472619"/>
            <a:ext cx="1828800" cy="1053660"/>
          </a:xfrm>
          <a:prstGeom prst="rect">
            <a:avLst/>
          </a:prstGeom>
          <a:noFill/>
          <a:ln>
            <a:noFill/>
          </a:ln>
        </p:spPr>
        <p:txBody>
          <a:bodyPr anchorCtr="0" anchor="t" bIns="0" lIns="0" spcFirstLastPara="1" rIns="0" wrap="square" tIns="0">
            <a:noAutofit/>
          </a:bodyPr>
          <a:lstStyle/>
          <a:p>
            <a:pPr indent="0" lvl="2" marL="0" marR="0" rtl="0" algn="ctr">
              <a:lnSpc>
                <a:spcPct val="100000"/>
              </a:lnSpc>
              <a:spcBef>
                <a:spcPts val="0"/>
              </a:spcBef>
              <a:spcAft>
                <a:spcPts val="0"/>
              </a:spcAft>
              <a:buClr>
                <a:schemeClr val="dk2"/>
              </a:buClr>
              <a:buSzPts val="1400"/>
              <a:buFont typeface="Arial"/>
              <a:buNone/>
            </a:pPr>
            <a:r>
              <a:rPr b="1" i="0" lang="en-US" sz="1400" u="none" cap="none" strike="noStrike">
                <a:solidFill>
                  <a:schemeClr val="dk2"/>
                </a:solidFill>
                <a:latin typeface="Arial"/>
                <a:ea typeface="Arial"/>
                <a:cs typeface="Arial"/>
                <a:sym typeface="Arial"/>
              </a:rPr>
              <a:t>LOCAL CONTROL </a:t>
            </a:r>
            <a:br>
              <a:rPr b="1" i="0" lang="en-US" sz="1400" u="none" cap="none" strike="noStrike">
                <a:solidFill>
                  <a:schemeClr val="dk2"/>
                </a:solidFill>
                <a:latin typeface="Arial"/>
                <a:ea typeface="Arial"/>
                <a:cs typeface="Arial"/>
                <a:sym typeface="Arial"/>
              </a:rPr>
            </a:br>
            <a:r>
              <a:rPr b="1" i="0" lang="en-US" sz="1400" u="none" cap="none" strike="noStrike">
                <a:solidFill>
                  <a:schemeClr val="dk2"/>
                </a:solidFill>
                <a:latin typeface="Arial"/>
                <a:ea typeface="Arial"/>
                <a:cs typeface="Arial"/>
                <a:sym typeface="Arial"/>
              </a:rPr>
              <a:t>&amp; INVESTMENT</a:t>
            </a:r>
            <a:endParaRPr b="0" i="0" sz="1400" u="none" cap="none" strike="noStrike">
              <a:solidFill>
                <a:srgbClr val="000000"/>
              </a:solidFill>
              <a:latin typeface="Arial"/>
              <a:ea typeface="Arial"/>
              <a:cs typeface="Arial"/>
              <a:sym typeface="Arial"/>
            </a:endParaRPr>
          </a:p>
        </p:txBody>
      </p:sp>
      <p:sp>
        <p:nvSpPr>
          <p:cNvPr id="68" name="Google Shape;68;p10"/>
          <p:cNvSpPr txBox="1"/>
          <p:nvPr/>
        </p:nvSpPr>
        <p:spPr>
          <a:xfrm>
            <a:off x="4724400" y="3472619"/>
            <a:ext cx="1828800" cy="1053660"/>
          </a:xfrm>
          <a:prstGeom prst="rect">
            <a:avLst/>
          </a:prstGeom>
          <a:noFill/>
          <a:ln>
            <a:noFill/>
          </a:ln>
        </p:spPr>
        <p:txBody>
          <a:bodyPr anchorCtr="0" anchor="t" bIns="0" lIns="0" spcFirstLastPara="1" rIns="0" wrap="square" tIns="0">
            <a:noAutofit/>
          </a:bodyPr>
          <a:lstStyle/>
          <a:p>
            <a:pPr indent="0" lvl="2" marL="0" marR="0" rtl="0" algn="ctr">
              <a:lnSpc>
                <a:spcPct val="100000"/>
              </a:lnSpc>
              <a:spcBef>
                <a:spcPts val="0"/>
              </a:spcBef>
              <a:spcAft>
                <a:spcPts val="0"/>
              </a:spcAft>
              <a:buClr>
                <a:schemeClr val="dk2"/>
              </a:buClr>
              <a:buSzPts val="1400"/>
              <a:buFont typeface="Arial"/>
              <a:buNone/>
            </a:pPr>
            <a:r>
              <a:rPr b="1" i="0" lang="en-US" sz="1400" u="none" cap="none" strike="noStrike">
                <a:solidFill>
                  <a:schemeClr val="dk2"/>
                </a:solidFill>
                <a:latin typeface="Arial"/>
                <a:ea typeface="Arial"/>
                <a:cs typeface="Arial"/>
                <a:sym typeface="Arial"/>
              </a:rPr>
              <a:t>SUSTAINABILITY</a:t>
            </a:r>
            <a:endParaRPr b="1" i="0" sz="1400" u="none" cap="none" strike="noStrike">
              <a:solidFill>
                <a:srgbClr val="3F3F3F"/>
              </a:solidFill>
              <a:latin typeface="Arial"/>
              <a:ea typeface="Arial"/>
              <a:cs typeface="Arial"/>
              <a:sym typeface="Arial"/>
            </a:endParaRPr>
          </a:p>
        </p:txBody>
      </p:sp>
      <p:grpSp>
        <p:nvGrpSpPr>
          <p:cNvPr id="69" name="Google Shape;69;p10"/>
          <p:cNvGrpSpPr/>
          <p:nvPr/>
        </p:nvGrpSpPr>
        <p:grpSpPr>
          <a:xfrm>
            <a:off x="457200" y="1499244"/>
            <a:ext cx="1645920" cy="1645920"/>
            <a:chOff x="457200" y="1368613"/>
            <a:chExt cx="1828800" cy="1828800"/>
          </a:xfrm>
        </p:grpSpPr>
        <p:sp>
          <p:nvSpPr>
            <p:cNvPr id="70" name="Google Shape;70;p10"/>
            <p:cNvSpPr/>
            <p:nvPr/>
          </p:nvSpPr>
          <p:spPr>
            <a:xfrm>
              <a:off x="457200" y="1368613"/>
              <a:ext cx="1828800" cy="1828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71" name="Google Shape;71;p10"/>
            <p:cNvPicPr preferRelativeResize="0"/>
            <p:nvPr/>
          </p:nvPicPr>
          <p:blipFill rotWithShape="1">
            <a:blip r:embed="rId3">
              <a:alphaModFix/>
            </a:blip>
            <a:srcRect b="0" l="0" r="0" t="0"/>
            <a:stretch/>
          </p:blipFill>
          <p:spPr>
            <a:xfrm>
              <a:off x="611155" y="1716689"/>
              <a:ext cx="1394191" cy="1196199"/>
            </a:xfrm>
            <a:prstGeom prst="rect">
              <a:avLst/>
            </a:prstGeom>
            <a:noFill/>
            <a:ln>
              <a:noFill/>
            </a:ln>
          </p:spPr>
        </p:pic>
      </p:grpSp>
      <p:grpSp>
        <p:nvGrpSpPr>
          <p:cNvPr id="72" name="Google Shape;72;p10"/>
          <p:cNvGrpSpPr/>
          <p:nvPr/>
        </p:nvGrpSpPr>
        <p:grpSpPr>
          <a:xfrm>
            <a:off x="2651760" y="1499244"/>
            <a:ext cx="1645920" cy="1645920"/>
            <a:chOff x="2590800" y="1368613"/>
            <a:chExt cx="1828800" cy="1828800"/>
          </a:xfrm>
        </p:grpSpPr>
        <p:sp>
          <p:nvSpPr>
            <p:cNvPr id="73" name="Google Shape;73;p10"/>
            <p:cNvSpPr/>
            <p:nvPr/>
          </p:nvSpPr>
          <p:spPr>
            <a:xfrm>
              <a:off x="2590800" y="1368613"/>
              <a:ext cx="1828800" cy="1828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74" name="Google Shape;74;p10"/>
            <p:cNvPicPr preferRelativeResize="0"/>
            <p:nvPr/>
          </p:nvPicPr>
          <p:blipFill rotWithShape="1">
            <a:blip r:embed="rId4">
              <a:alphaModFix/>
            </a:blip>
            <a:srcRect b="0" l="0" r="0" t="0"/>
            <a:stretch/>
          </p:blipFill>
          <p:spPr>
            <a:xfrm>
              <a:off x="2724538" y="1478149"/>
              <a:ext cx="1488680" cy="1488680"/>
            </a:xfrm>
            <a:prstGeom prst="rect">
              <a:avLst/>
            </a:prstGeom>
            <a:noFill/>
            <a:ln>
              <a:noFill/>
            </a:ln>
          </p:spPr>
        </p:pic>
      </p:grpSp>
      <p:grpSp>
        <p:nvGrpSpPr>
          <p:cNvPr id="75" name="Google Shape;75;p10"/>
          <p:cNvGrpSpPr/>
          <p:nvPr/>
        </p:nvGrpSpPr>
        <p:grpSpPr>
          <a:xfrm>
            <a:off x="4846320" y="1499244"/>
            <a:ext cx="1645920" cy="1645920"/>
            <a:chOff x="4724400" y="1368613"/>
            <a:chExt cx="1828800" cy="1828800"/>
          </a:xfrm>
        </p:grpSpPr>
        <p:sp>
          <p:nvSpPr>
            <p:cNvPr id="76" name="Google Shape;76;p10"/>
            <p:cNvSpPr/>
            <p:nvPr/>
          </p:nvSpPr>
          <p:spPr>
            <a:xfrm>
              <a:off x="4724400" y="1368613"/>
              <a:ext cx="1828800" cy="1828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77" name="Google Shape;77;p10"/>
            <p:cNvPicPr preferRelativeResize="0"/>
            <p:nvPr/>
          </p:nvPicPr>
          <p:blipFill rotWithShape="1">
            <a:blip r:embed="rId5">
              <a:alphaModFix/>
            </a:blip>
            <a:srcRect b="0" l="0" r="0" t="0"/>
            <a:stretch/>
          </p:blipFill>
          <p:spPr>
            <a:xfrm>
              <a:off x="4836920" y="1368614"/>
              <a:ext cx="1566435" cy="1566435"/>
            </a:xfrm>
            <a:prstGeom prst="rect">
              <a:avLst/>
            </a:prstGeom>
            <a:noFill/>
            <a:ln>
              <a:noFill/>
            </a:ln>
          </p:spPr>
        </p:pic>
      </p:grpSp>
      <p:sp>
        <p:nvSpPr>
          <p:cNvPr id="78" name="Google Shape;78;p10"/>
          <p:cNvSpPr txBox="1"/>
          <p:nvPr/>
        </p:nvSpPr>
        <p:spPr>
          <a:xfrm>
            <a:off x="6858000" y="3472619"/>
            <a:ext cx="1828800" cy="1053660"/>
          </a:xfrm>
          <a:prstGeom prst="rect">
            <a:avLst/>
          </a:prstGeom>
          <a:noFill/>
          <a:ln>
            <a:noFill/>
          </a:ln>
        </p:spPr>
        <p:txBody>
          <a:bodyPr anchorCtr="0" anchor="t" bIns="0" lIns="0" spcFirstLastPara="1" rIns="0" wrap="square" tIns="0">
            <a:noAutofit/>
          </a:bodyPr>
          <a:lstStyle/>
          <a:p>
            <a:pPr indent="0" lvl="2" marL="0" marR="0" rtl="0" algn="ctr">
              <a:lnSpc>
                <a:spcPct val="100000"/>
              </a:lnSpc>
              <a:spcBef>
                <a:spcPts val="0"/>
              </a:spcBef>
              <a:spcAft>
                <a:spcPts val="0"/>
              </a:spcAft>
              <a:buClr>
                <a:schemeClr val="dk2"/>
              </a:buClr>
              <a:buSzPts val="1400"/>
              <a:buFont typeface="Arial"/>
              <a:buNone/>
            </a:pPr>
            <a:r>
              <a:rPr b="1" i="0" lang="en-US" sz="1400" u="none" cap="none" strike="noStrike">
                <a:solidFill>
                  <a:schemeClr val="dk2"/>
                </a:solidFill>
                <a:latin typeface="Arial"/>
                <a:ea typeface="Arial"/>
                <a:cs typeface="Arial"/>
                <a:sym typeface="Arial"/>
              </a:rPr>
              <a:t>CUSTOMER CHOICE </a:t>
            </a:r>
            <a:br>
              <a:rPr b="1" i="0" lang="en-US" sz="1400" u="none" cap="none" strike="noStrike">
                <a:solidFill>
                  <a:schemeClr val="dk2"/>
                </a:solidFill>
                <a:latin typeface="Arial"/>
                <a:ea typeface="Arial"/>
                <a:cs typeface="Arial"/>
                <a:sym typeface="Arial"/>
              </a:rPr>
            </a:br>
            <a:r>
              <a:rPr b="1" i="0" lang="en-US" sz="1400" u="none" cap="none" strike="noStrike">
                <a:solidFill>
                  <a:schemeClr val="dk2"/>
                </a:solidFill>
                <a:latin typeface="Arial"/>
                <a:ea typeface="Arial"/>
                <a:cs typeface="Arial"/>
                <a:sym typeface="Arial"/>
              </a:rPr>
              <a:t>&amp; PROGRAMS</a:t>
            </a:r>
            <a:endParaRPr b="0" i="0" sz="1400" u="none" cap="none" strike="noStrike">
              <a:solidFill>
                <a:srgbClr val="000000"/>
              </a:solidFill>
              <a:latin typeface="Arial"/>
              <a:ea typeface="Arial"/>
              <a:cs typeface="Arial"/>
              <a:sym typeface="Arial"/>
            </a:endParaRPr>
          </a:p>
        </p:txBody>
      </p:sp>
      <p:grpSp>
        <p:nvGrpSpPr>
          <p:cNvPr id="79" name="Google Shape;79;p10"/>
          <p:cNvGrpSpPr/>
          <p:nvPr/>
        </p:nvGrpSpPr>
        <p:grpSpPr>
          <a:xfrm>
            <a:off x="7040880" y="1499244"/>
            <a:ext cx="1645920" cy="1645920"/>
            <a:chOff x="6858000" y="1368613"/>
            <a:chExt cx="1828800" cy="1828800"/>
          </a:xfrm>
        </p:grpSpPr>
        <p:sp>
          <p:nvSpPr>
            <p:cNvPr id="80" name="Google Shape;80;p10"/>
            <p:cNvSpPr/>
            <p:nvPr/>
          </p:nvSpPr>
          <p:spPr>
            <a:xfrm>
              <a:off x="6858000" y="1368613"/>
              <a:ext cx="1828800" cy="1828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81" name="Google Shape;81;p10"/>
            <p:cNvPicPr preferRelativeResize="0"/>
            <p:nvPr/>
          </p:nvPicPr>
          <p:blipFill rotWithShape="1">
            <a:blip r:embed="rId6">
              <a:alphaModFix/>
            </a:blip>
            <a:srcRect b="0" l="0" r="0" t="0"/>
            <a:stretch/>
          </p:blipFill>
          <p:spPr>
            <a:xfrm>
              <a:off x="7064360" y="1610647"/>
              <a:ext cx="1449823" cy="130574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8"/>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3000"/>
              <a:buFont typeface="Arial"/>
              <a:buNone/>
            </a:pPr>
            <a:r>
              <a:rPr lang="en-US"/>
              <a:t>EBCE Members</a:t>
            </a:r>
            <a:endParaRPr/>
          </a:p>
        </p:txBody>
      </p:sp>
      <p:sp>
        <p:nvSpPr>
          <p:cNvPr id="88" name="Google Shape;88;p8"/>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89" name="Google Shape;89;p8"/>
          <p:cNvPicPr preferRelativeResize="0"/>
          <p:nvPr/>
        </p:nvPicPr>
        <p:blipFill rotWithShape="1">
          <a:blip r:embed="rId3">
            <a:alphaModFix/>
          </a:blip>
          <a:srcRect b="0" l="0" r="0" t="0"/>
          <a:stretch/>
        </p:blipFill>
        <p:spPr>
          <a:xfrm>
            <a:off x="1293781" y="772542"/>
            <a:ext cx="6556437" cy="43709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9"/>
          <p:cNvSpPr txBox="1"/>
          <p:nvPr>
            <p:ph type="title"/>
          </p:nvPr>
        </p:nvSpPr>
        <p:spPr>
          <a:xfrm>
            <a:off x="457200" y="165232"/>
            <a:ext cx="8229600" cy="53940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3000"/>
              <a:buFont typeface="Arial"/>
              <a:buNone/>
            </a:pPr>
            <a:r>
              <a:rPr lang="en-US"/>
              <a:t>What Are My Options? </a:t>
            </a:r>
            <a:r>
              <a:rPr lang="en-US" sz="1700"/>
              <a:t>ebce.org/change-my-plan</a:t>
            </a:r>
            <a:endParaRPr sz="1700"/>
          </a:p>
        </p:txBody>
      </p:sp>
      <p:sp>
        <p:nvSpPr>
          <p:cNvPr id="95" name="Google Shape;95;p9"/>
          <p:cNvSpPr txBox="1"/>
          <p:nvPr>
            <p:ph idx="12" type="sldNum"/>
          </p:nvPr>
        </p:nvSpPr>
        <p:spPr>
          <a:xfrm>
            <a:off x="8679587" y="4738758"/>
            <a:ext cx="185948" cy="184666"/>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6" name="Google Shape;96;p9"/>
          <p:cNvSpPr txBox="1"/>
          <p:nvPr>
            <p:ph idx="1" type="body"/>
          </p:nvPr>
        </p:nvSpPr>
        <p:spPr>
          <a:xfrm>
            <a:off x="457200" y="3472618"/>
            <a:ext cx="2560320" cy="1053661"/>
          </a:xfrm>
          <a:prstGeom prst="rect">
            <a:avLst/>
          </a:prstGeom>
          <a:noFill/>
          <a:ln>
            <a:noFill/>
          </a:ln>
        </p:spPr>
        <p:txBody>
          <a:bodyPr anchorCtr="0" anchor="t" bIns="0" lIns="0" spcFirstLastPara="1" rIns="0" wrap="square" tIns="0">
            <a:noAutofit/>
          </a:bodyPr>
          <a:lstStyle/>
          <a:p>
            <a:pPr indent="0" lvl="2" marL="0" rtl="0" algn="ctr">
              <a:lnSpc>
                <a:spcPct val="100000"/>
              </a:lnSpc>
              <a:spcBef>
                <a:spcPts val="0"/>
              </a:spcBef>
              <a:spcAft>
                <a:spcPts val="0"/>
              </a:spcAft>
              <a:buClr>
                <a:schemeClr val="dk2"/>
              </a:buClr>
              <a:buSzPts val="1400"/>
              <a:buNone/>
            </a:pPr>
            <a:r>
              <a:rPr b="1" lang="en-US">
                <a:latin typeface="Arial"/>
                <a:ea typeface="Arial"/>
                <a:cs typeface="Arial"/>
                <a:sym typeface="Arial"/>
              </a:rPr>
              <a:t>BRIGHT CHOICE</a:t>
            </a:r>
            <a:endParaRPr/>
          </a:p>
          <a:p>
            <a:pPr indent="0" lvl="5" marL="0" rtl="0" algn="ctr">
              <a:lnSpc>
                <a:spcPct val="133333"/>
              </a:lnSpc>
              <a:spcBef>
                <a:spcPts val="400"/>
              </a:spcBef>
              <a:spcAft>
                <a:spcPts val="0"/>
              </a:spcAft>
              <a:buClr>
                <a:srgbClr val="3F3F3F"/>
              </a:buClr>
              <a:buSzPts val="1200"/>
              <a:buNone/>
            </a:pPr>
            <a:r>
              <a:rPr lang="en-US"/>
              <a:t>at least 5% more renewable </a:t>
            </a:r>
            <a:br>
              <a:rPr lang="en-US"/>
            </a:br>
            <a:r>
              <a:rPr lang="en-US"/>
              <a:t>energy than state requires at </a:t>
            </a:r>
            <a:br>
              <a:rPr lang="en-US"/>
            </a:br>
            <a:r>
              <a:rPr lang="en-US"/>
              <a:t>rates 1% below PG&amp;E</a:t>
            </a:r>
            <a:endParaRPr/>
          </a:p>
        </p:txBody>
      </p:sp>
      <p:sp>
        <p:nvSpPr>
          <p:cNvPr id="97" name="Google Shape;97;p9"/>
          <p:cNvSpPr txBox="1"/>
          <p:nvPr/>
        </p:nvSpPr>
        <p:spPr>
          <a:xfrm>
            <a:off x="3291840" y="3472619"/>
            <a:ext cx="2560320" cy="1161326"/>
          </a:xfrm>
          <a:prstGeom prst="rect">
            <a:avLst/>
          </a:prstGeom>
          <a:noFill/>
          <a:ln>
            <a:noFill/>
          </a:ln>
        </p:spPr>
        <p:txBody>
          <a:bodyPr anchorCtr="0" anchor="t" bIns="0" lIns="0" spcFirstLastPara="1" rIns="0" wrap="square" tIns="0">
            <a:noAutofit/>
          </a:bodyPr>
          <a:lstStyle/>
          <a:p>
            <a:pPr indent="0" lvl="2" marL="0" marR="0" rtl="0" algn="ctr">
              <a:lnSpc>
                <a:spcPct val="100000"/>
              </a:lnSpc>
              <a:spcBef>
                <a:spcPts val="0"/>
              </a:spcBef>
              <a:spcAft>
                <a:spcPts val="0"/>
              </a:spcAft>
              <a:buClr>
                <a:schemeClr val="dk2"/>
              </a:buClr>
              <a:buSzPts val="1400"/>
              <a:buFont typeface="Arial"/>
              <a:buNone/>
            </a:pPr>
            <a:r>
              <a:rPr b="1" i="0" lang="en-US" sz="1400" u="none" cap="none" strike="noStrike">
                <a:solidFill>
                  <a:schemeClr val="dk2"/>
                </a:solidFill>
                <a:latin typeface="Arial"/>
                <a:ea typeface="Arial"/>
                <a:cs typeface="Arial"/>
                <a:sym typeface="Arial"/>
              </a:rPr>
              <a:t>BRILLIANT 100</a:t>
            </a:r>
            <a:endParaRPr b="0" i="0" sz="1400" u="none" cap="none" strike="noStrike">
              <a:solidFill>
                <a:srgbClr val="000000"/>
              </a:solidFill>
              <a:latin typeface="Arial"/>
              <a:ea typeface="Arial"/>
              <a:cs typeface="Arial"/>
              <a:sym typeface="Arial"/>
            </a:endParaRPr>
          </a:p>
          <a:p>
            <a:pPr indent="0" lvl="5" marL="0" marR="0" rtl="0" algn="ctr">
              <a:lnSpc>
                <a:spcPct val="133333"/>
              </a:lnSpc>
              <a:spcBef>
                <a:spcPts val="400"/>
              </a:spcBef>
              <a:spcAft>
                <a:spcPts val="0"/>
              </a:spcAft>
              <a:buClr>
                <a:srgbClr val="3F3F3F"/>
              </a:buClr>
              <a:buSzPts val="1200"/>
              <a:buFont typeface="Arial"/>
              <a:buNone/>
            </a:pPr>
            <a:r>
              <a:rPr b="0" i="0" lang="en-US" sz="1200" u="none" cap="none" strike="noStrike">
                <a:solidFill>
                  <a:srgbClr val="3F3F3F"/>
                </a:solidFill>
                <a:latin typeface="Arial"/>
                <a:ea typeface="Arial"/>
                <a:cs typeface="Arial"/>
                <a:sym typeface="Arial"/>
              </a:rPr>
              <a:t>100% carbon-free energy </a:t>
            </a:r>
            <a:br>
              <a:rPr b="0" i="0" lang="en-US" sz="1200" u="none" cap="none" strike="noStrike">
                <a:solidFill>
                  <a:srgbClr val="3F3F3F"/>
                </a:solidFill>
                <a:latin typeface="Arial"/>
                <a:ea typeface="Arial"/>
                <a:cs typeface="Arial"/>
                <a:sym typeface="Arial"/>
              </a:rPr>
            </a:br>
            <a:r>
              <a:rPr b="0" i="0" lang="en-US" sz="1200" u="none" cap="none" strike="noStrike">
                <a:solidFill>
                  <a:srgbClr val="3F3F3F"/>
                </a:solidFill>
                <a:latin typeface="Arial"/>
                <a:ea typeface="Arial"/>
                <a:cs typeface="Arial"/>
                <a:sym typeface="Arial"/>
              </a:rPr>
              <a:t>including hydropower at the </a:t>
            </a:r>
            <a:br>
              <a:rPr b="0" i="0" lang="en-US" sz="1200" u="none" cap="none" strike="noStrike">
                <a:solidFill>
                  <a:srgbClr val="3F3F3F"/>
                </a:solidFill>
                <a:latin typeface="Arial"/>
                <a:ea typeface="Arial"/>
                <a:cs typeface="Arial"/>
                <a:sym typeface="Arial"/>
              </a:rPr>
            </a:br>
            <a:r>
              <a:rPr b="0" i="0" lang="en-US" sz="1200" u="none" cap="none" strike="noStrike">
                <a:solidFill>
                  <a:srgbClr val="3F3F3F"/>
                </a:solidFill>
                <a:latin typeface="Arial"/>
                <a:ea typeface="Arial"/>
                <a:cs typeface="Arial"/>
                <a:sym typeface="Arial"/>
              </a:rPr>
              <a:t>same rates as PG&amp;E</a:t>
            </a:r>
            <a:endParaRPr b="0" i="0" sz="1400" u="none" cap="none" strike="noStrike">
              <a:solidFill>
                <a:srgbClr val="000000"/>
              </a:solidFill>
              <a:latin typeface="Arial"/>
              <a:ea typeface="Arial"/>
              <a:cs typeface="Arial"/>
              <a:sym typeface="Arial"/>
            </a:endParaRPr>
          </a:p>
        </p:txBody>
      </p:sp>
      <p:sp>
        <p:nvSpPr>
          <p:cNvPr id="98" name="Google Shape;98;p9"/>
          <p:cNvSpPr txBox="1"/>
          <p:nvPr/>
        </p:nvSpPr>
        <p:spPr>
          <a:xfrm>
            <a:off x="6126480" y="3472619"/>
            <a:ext cx="2560320" cy="1161326"/>
          </a:xfrm>
          <a:prstGeom prst="rect">
            <a:avLst/>
          </a:prstGeom>
          <a:noFill/>
          <a:ln>
            <a:noFill/>
          </a:ln>
        </p:spPr>
        <p:txBody>
          <a:bodyPr anchorCtr="0" anchor="t" bIns="0" lIns="0" spcFirstLastPara="1" rIns="0" wrap="square" tIns="0">
            <a:noAutofit/>
          </a:bodyPr>
          <a:lstStyle/>
          <a:p>
            <a:pPr indent="0" lvl="2" marL="0" marR="0" rtl="0" algn="ctr">
              <a:lnSpc>
                <a:spcPct val="100000"/>
              </a:lnSpc>
              <a:spcBef>
                <a:spcPts val="0"/>
              </a:spcBef>
              <a:spcAft>
                <a:spcPts val="0"/>
              </a:spcAft>
              <a:buClr>
                <a:schemeClr val="dk2"/>
              </a:buClr>
              <a:buSzPts val="1400"/>
              <a:buFont typeface="Arial"/>
              <a:buNone/>
            </a:pPr>
            <a:r>
              <a:rPr b="1" i="0" lang="en-US" sz="1400" u="none" cap="none" strike="noStrike">
                <a:solidFill>
                  <a:schemeClr val="dk2"/>
                </a:solidFill>
                <a:latin typeface="Arial"/>
                <a:ea typeface="Arial"/>
                <a:cs typeface="Arial"/>
                <a:sym typeface="Arial"/>
              </a:rPr>
              <a:t>RENEWABLE 100</a:t>
            </a:r>
            <a:endParaRPr b="0" i="0" sz="1400" u="none" cap="none" strike="noStrike">
              <a:solidFill>
                <a:srgbClr val="000000"/>
              </a:solidFill>
              <a:latin typeface="Arial"/>
              <a:ea typeface="Arial"/>
              <a:cs typeface="Arial"/>
              <a:sym typeface="Arial"/>
            </a:endParaRPr>
          </a:p>
          <a:p>
            <a:pPr indent="0" lvl="5" marL="0" marR="0" rtl="0" algn="ctr">
              <a:lnSpc>
                <a:spcPct val="133333"/>
              </a:lnSpc>
              <a:spcBef>
                <a:spcPts val="400"/>
              </a:spcBef>
              <a:spcAft>
                <a:spcPts val="0"/>
              </a:spcAft>
              <a:buClr>
                <a:srgbClr val="3F3F3F"/>
              </a:buClr>
              <a:buSzPts val="1200"/>
              <a:buFont typeface="Arial"/>
              <a:buNone/>
            </a:pPr>
            <a:r>
              <a:rPr b="0" i="0" lang="en-US" sz="1200" u="none" cap="none" strike="noStrike">
                <a:solidFill>
                  <a:srgbClr val="3F3F3F"/>
                </a:solidFill>
                <a:latin typeface="Arial"/>
                <a:ea typeface="Arial"/>
                <a:cs typeface="Arial"/>
                <a:sym typeface="Arial"/>
              </a:rPr>
              <a:t>100% California solar &amp; wind </a:t>
            </a:r>
            <a:br>
              <a:rPr b="0" i="0" lang="en-US" sz="1200" u="none" cap="none" strike="noStrike">
                <a:solidFill>
                  <a:srgbClr val="3F3F3F"/>
                </a:solidFill>
                <a:latin typeface="Arial"/>
                <a:ea typeface="Arial"/>
                <a:cs typeface="Arial"/>
                <a:sym typeface="Arial"/>
              </a:rPr>
            </a:br>
            <a:r>
              <a:rPr b="0" i="0" lang="en-US" sz="1200" u="none" cap="none" strike="noStrike">
                <a:solidFill>
                  <a:srgbClr val="3F3F3F"/>
                </a:solidFill>
                <a:latin typeface="Arial"/>
                <a:ea typeface="Arial"/>
                <a:cs typeface="Arial"/>
                <a:sym typeface="Arial"/>
              </a:rPr>
              <a:t>energy at 1 cent per kilowatt-hour above PG&amp;E rates</a:t>
            </a:r>
            <a:endParaRPr b="0" i="0" sz="1400" u="none" cap="none" strike="noStrike">
              <a:solidFill>
                <a:srgbClr val="000000"/>
              </a:solidFill>
              <a:latin typeface="Arial"/>
              <a:ea typeface="Arial"/>
              <a:cs typeface="Arial"/>
              <a:sym typeface="Arial"/>
            </a:endParaRPr>
          </a:p>
        </p:txBody>
      </p:sp>
      <p:pic>
        <p:nvPicPr>
          <p:cNvPr id="99" name="Google Shape;99;p9"/>
          <p:cNvPicPr preferRelativeResize="0"/>
          <p:nvPr/>
        </p:nvPicPr>
        <p:blipFill rotWithShape="1">
          <a:blip r:embed="rId3">
            <a:alphaModFix/>
          </a:blip>
          <a:srcRect b="0" l="0" r="0" t="0"/>
          <a:stretch/>
        </p:blipFill>
        <p:spPr>
          <a:xfrm>
            <a:off x="822960" y="1368614"/>
            <a:ext cx="1828800" cy="1828800"/>
          </a:xfrm>
          <a:prstGeom prst="rect">
            <a:avLst/>
          </a:prstGeom>
          <a:noFill/>
          <a:ln>
            <a:noFill/>
          </a:ln>
        </p:spPr>
      </p:pic>
      <p:pic>
        <p:nvPicPr>
          <p:cNvPr id="100" name="Google Shape;100;p9"/>
          <p:cNvPicPr preferRelativeResize="0"/>
          <p:nvPr/>
        </p:nvPicPr>
        <p:blipFill rotWithShape="1">
          <a:blip r:embed="rId4">
            <a:alphaModFix/>
          </a:blip>
          <a:srcRect b="0" l="0" r="0" t="0"/>
          <a:stretch/>
        </p:blipFill>
        <p:spPr>
          <a:xfrm>
            <a:off x="3657600" y="1368614"/>
            <a:ext cx="1828800" cy="1828800"/>
          </a:xfrm>
          <a:prstGeom prst="rect">
            <a:avLst/>
          </a:prstGeom>
          <a:noFill/>
          <a:ln>
            <a:noFill/>
          </a:ln>
        </p:spPr>
      </p:pic>
      <p:pic>
        <p:nvPicPr>
          <p:cNvPr id="101" name="Google Shape;101;p9"/>
          <p:cNvPicPr preferRelativeResize="0"/>
          <p:nvPr/>
        </p:nvPicPr>
        <p:blipFill rotWithShape="1">
          <a:blip r:embed="rId5">
            <a:alphaModFix/>
          </a:blip>
          <a:srcRect b="0" l="0" r="0" t="0"/>
          <a:stretch/>
        </p:blipFill>
        <p:spPr>
          <a:xfrm>
            <a:off x="6492240" y="1368614"/>
            <a:ext cx="1828800" cy="182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e456178cf9_0_0"/>
          <p:cNvSpPr txBox="1"/>
          <p:nvPr>
            <p:ph type="title"/>
          </p:nvPr>
        </p:nvSpPr>
        <p:spPr>
          <a:xfrm>
            <a:off x="457200" y="165232"/>
            <a:ext cx="8229600" cy="53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Understanding Your Current Rate (pg 4)</a:t>
            </a:r>
            <a:endParaRPr/>
          </a:p>
        </p:txBody>
      </p:sp>
      <p:sp>
        <p:nvSpPr>
          <p:cNvPr id="108" name="Google Shape;108;ge456178cf9_0_0"/>
          <p:cNvSpPr txBox="1"/>
          <p:nvPr>
            <p:ph idx="12" type="sldNum"/>
          </p:nvPr>
        </p:nvSpPr>
        <p:spPr>
          <a:xfrm>
            <a:off x="8679587" y="4738758"/>
            <a:ext cx="186000" cy="184800"/>
          </a:xfrm>
          <a:prstGeom prst="rect">
            <a:avLst/>
          </a:prstGeom>
        </p:spPr>
        <p:txBody>
          <a:bodyPr anchorCtr="0" anchor="ctr" bIns="0" lIns="0" spcFirstLastPara="1" rIns="0" wrap="square" tIns="0">
            <a:sp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09" name="Google Shape;109;ge456178cf9_0_0"/>
          <p:cNvSpPr txBox="1"/>
          <p:nvPr>
            <p:ph idx="1" type="body"/>
          </p:nvPr>
        </p:nvSpPr>
        <p:spPr>
          <a:xfrm>
            <a:off x="457200" y="1097280"/>
            <a:ext cx="8229600" cy="34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10" name="Google Shape;110;ge456178cf9_0_0"/>
          <p:cNvPicPr preferRelativeResize="0"/>
          <p:nvPr/>
        </p:nvPicPr>
        <p:blipFill rotWithShape="1">
          <a:blip r:embed="rId3">
            <a:alphaModFix/>
          </a:blip>
          <a:srcRect b="16766" l="0" r="65016" t="19335"/>
          <a:stretch/>
        </p:blipFill>
        <p:spPr>
          <a:xfrm>
            <a:off x="0" y="988300"/>
            <a:ext cx="3198851" cy="3291450"/>
          </a:xfrm>
          <a:prstGeom prst="rect">
            <a:avLst/>
          </a:prstGeom>
          <a:noFill/>
          <a:ln>
            <a:noFill/>
          </a:ln>
        </p:spPr>
      </p:pic>
      <p:pic>
        <p:nvPicPr>
          <p:cNvPr id="111" name="Google Shape;111;ge456178cf9_0_0"/>
          <p:cNvPicPr preferRelativeResize="0"/>
          <p:nvPr/>
        </p:nvPicPr>
        <p:blipFill>
          <a:blip r:embed="rId4">
            <a:alphaModFix/>
          </a:blip>
          <a:stretch>
            <a:fillRect/>
          </a:stretch>
        </p:blipFill>
        <p:spPr>
          <a:xfrm>
            <a:off x="3390925" y="1163630"/>
            <a:ext cx="5592151" cy="31161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e3f7e1408e_0_2"/>
          <p:cNvSpPr/>
          <p:nvPr/>
        </p:nvSpPr>
        <p:spPr>
          <a:xfrm>
            <a:off x="2915288" y="1271000"/>
            <a:ext cx="1352400" cy="1352400"/>
          </a:xfrm>
          <a:prstGeom prst="ellipse">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e3f7e1408e_0_2"/>
          <p:cNvSpPr txBox="1"/>
          <p:nvPr>
            <p:ph type="title"/>
          </p:nvPr>
        </p:nvSpPr>
        <p:spPr>
          <a:xfrm>
            <a:off x="457200" y="165232"/>
            <a:ext cx="8229600" cy="53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Our Buildings</a:t>
            </a:r>
            <a:endParaRPr/>
          </a:p>
        </p:txBody>
      </p:sp>
      <p:sp>
        <p:nvSpPr>
          <p:cNvPr id="119" name="Google Shape;119;ge3f7e1408e_0_2"/>
          <p:cNvSpPr txBox="1"/>
          <p:nvPr>
            <p:ph idx="12" type="sldNum"/>
          </p:nvPr>
        </p:nvSpPr>
        <p:spPr>
          <a:xfrm>
            <a:off x="8679587" y="4738758"/>
            <a:ext cx="186000" cy="184800"/>
          </a:xfrm>
          <a:prstGeom prst="rect">
            <a:avLst/>
          </a:prstGeom>
        </p:spPr>
        <p:txBody>
          <a:bodyPr anchorCtr="0" anchor="ctr" bIns="0" lIns="0" spcFirstLastPara="1" rIns="0" wrap="square" tIns="0">
            <a:sp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20" name="Google Shape;120;ge3f7e1408e_0_2"/>
          <p:cNvPicPr preferRelativeResize="0"/>
          <p:nvPr/>
        </p:nvPicPr>
        <p:blipFill rotWithShape="1">
          <a:blip r:embed="rId3">
            <a:alphaModFix/>
          </a:blip>
          <a:srcRect b="0" l="0" r="0" t="8983"/>
          <a:stretch/>
        </p:blipFill>
        <p:spPr>
          <a:xfrm>
            <a:off x="4600500" y="881112"/>
            <a:ext cx="3971599" cy="3762799"/>
          </a:xfrm>
          <a:prstGeom prst="rect">
            <a:avLst/>
          </a:prstGeom>
          <a:noFill/>
          <a:ln>
            <a:noFill/>
          </a:ln>
        </p:spPr>
      </p:pic>
      <p:pic>
        <p:nvPicPr>
          <p:cNvPr id="121" name="Google Shape;121;ge3f7e1408e_0_2"/>
          <p:cNvPicPr preferRelativeResize="0"/>
          <p:nvPr/>
        </p:nvPicPr>
        <p:blipFill>
          <a:blip r:embed="rId4">
            <a:alphaModFix/>
          </a:blip>
          <a:stretch>
            <a:fillRect/>
          </a:stretch>
        </p:blipFill>
        <p:spPr>
          <a:xfrm>
            <a:off x="1809025" y="3098725"/>
            <a:ext cx="1545174" cy="1545174"/>
          </a:xfrm>
          <a:prstGeom prst="rect">
            <a:avLst/>
          </a:prstGeom>
          <a:noFill/>
          <a:ln>
            <a:noFill/>
          </a:ln>
        </p:spPr>
      </p:pic>
      <p:sp>
        <p:nvSpPr>
          <p:cNvPr id="122" name="Google Shape;122;ge3f7e1408e_0_2"/>
          <p:cNvSpPr txBox="1"/>
          <p:nvPr/>
        </p:nvSpPr>
        <p:spPr>
          <a:xfrm>
            <a:off x="5542675" y="4669600"/>
            <a:ext cx="2671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t>Source: Building Decarbonization Coalition</a:t>
            </a:r>
            <a:endParaRPr sz="900"/>
          </a:p>
        </p:txBody>
      </p:sp>
      <p:pic>
        <p:nvPicPr>
          <p:cNvPr id="123" name="Google Shape;123;ge3f7e1408e_0_2"/>
          <p:cNvPicPr preferRelativeResize="0"/>
          <p:nvPr/>
        </p:nvPicPr>
        <p:blipFill>
          <a:blip r:embed="rId5">
            <a:alphaModFix/>
          </a:blip>
          <a:stretch>
            <a:fillRect/>
          </a:stretch>
        </p:blipFill>
        <p:spPr>
          <a:xfrm>
            <a:off x="2915378" y="1271075"/>
            <a:ext cx="1352250" cy="1352250"/>
          </a:xfrm>
          <a:prstGeom prst="rect">
            <a:avLst/>
          </a:prstGeom>
          <a:noFill/>
          <a:ln>
            <a:noFill/>
          </a:ln>
        </p:spPr>
      </p:pic>
      <p:sp>
        <p:nvSpPr>
          <p:cNvPr id="124" name="Google Shape;124;ge3f7e1408e_0_2"/>
          <p:cNvSpPr/>
          <p:nvPr/>
        </p:nvSpPr>
        <p:spPr>
          <a:xfrm>
            <a:off x="800188" y="1271000"/>
            <a:ext cx="1352400" cy="1352400"/>
          </a:xfrm>
          <a:prstGeom prst="ellipse">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ge3f7e1408e_0_2"/>
          <p:cNvPicPr preferRelativeResize="0"/>
          <p:nvPr/>
        </p:nvPicPr>
        <p:blipFill>
          <a:blip r:embed="rId6">
            <a:alphaModFix/>
          </a:blip>
          <a:stretch>
            <a:fillRect/>
          </a:stretch>
        </p:blipFill>
        <p:spPr>
          <a:xfrm>
            <a:off x="1096125" y="1418788"/>
            <a:ext cx="760525" cy="1056824"/>
          </a:xfrm>
          <a:prstGeom prst="rect">
            <a:avLst/>
          </a:prstGeom>
          <a:noFill/>
          <a:ln>
            <a:noFill/>
          </a:ln>
        </p:spPr>
      </p:pic>
      <p:cxnSp>
        <p:nvCxnSpPr>
          <p:cNvPr id="126" name="Google Shape;126;ge3f7e1408e_0_2"/>
          <p:cNvCxnSpPr/>
          <p:nvPr/>
        </p:nvCxnSpPr>
        <p:spPr>
          <a:xfrm flipH="1">
            <a:off x="2782575" y="2515675"/>
            <a:ext cx="228600" cy="514500"/>
          </a:xfrm>
          <a:prstGeom prst="straightConnector1">
            <a:avLst/>
          </a:prstGeom>
          <a:noFill/>
          <a:ln cap="flat" cmpd="sng" w="19050">
            <a:solidFill>
              <a:schemeClr val="dk2"/>
            </a:solidFill>
            <a:prstDash val="dash"/>
            <a:round/>
            <a:headEnd len="med" w="med" type="none"/>
            <a:tailEnd len="med" w="med" type="triangle"/>
          </a:ln>
        </p:spPr>
      </p:cxnSp>
      <p:cxnSp>
        <p:nvCxnSpPr>
          <p:cNvPr id="127" name="Google Shape;127;ge3f7e1408e_0_2"/>
          <p:cNvCxnSpPr/>
          <p:nvPr/>
        </p:nvCxnSpPr>
        <p:spPr>
          <a:xfrm>
            <a:off x="2085250" y="2515675"/>
            <a:ext cx="306900" cy="504900"/>
          </a:xfrm>
          <a:prstGeom prst="straightConnector1">
            <a:avLst/>
          </a:prstGeom>
          <a:noFill/>
          <a:ln cap="flat" cmpd="sng" w="19050">
            <a:solidFill>
              <a:schemeClr val="dk2"/>
            </a:solidFill>
            <a:prstDash val="dash"/>
            <a:round/>
            <a:headEnd len="med" w="med" type="none"/>
            <a:tailEnd len="med" w="med" type="triangle"/>
          </a:ln>
        </p:spPr>
      </p:cxnSp>
      <p:sp>
        <p:nvSpPr>
          <p:cNvPr id="128" name="Google Shape;128;ge3f7e1408e_0_2"/>
          <p:cNvSpPr txBox="1"/>
          <p:nvPr/>
        </p:nvSpPr>
        <p:spPr>
          <a:xfrm>
            <a:off x="3094250" y="2699513"/>
            <a:ext cx="9945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Electricity</a:t>
            </a:r>
            <a:endParaRPr sz="900"/>
          </a:p>
        </p:txBody>
      </p:sp>
      <p:sp>
        <p:nvSpPr>
          <p:cNvPr id="129" name="Google Shape;129;ge3f7e1408e_0_2"/>
          <p:cNvSpPr txBox="1"/>
          <p:nvPr/>
        </p:nvSpPr>
        <p:spPr>
          <a:xfrm>
            <a:off x="979138" y="2699500"/>
            <a:ext cx="9945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Gas</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e3f7e1408e_0_28"/>
          <p:cNvSpPr/>
          <p:nvPr/>
        </p:nvSpPr>
        <p:spPr>
          <a:xfrm>
            <a:off x="4953338" y="1224950"/>
            <a:ext cx="1352400" cy="1352400"/>
          </a:xfrm>
          <a:prstGeom prst="ellipse">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e3f7e1408e_0_28"/>
          <p:cNvSpPr txBox="1"/>
          <p:nvPr>
            <p:ph type="title"/>
          </p:nvPr>
        </p:nvSpPr>
        <p:spPr>
          <a:xfrm>
            <a:off x="457200" y="165232"/>
            <a:ext cx="8229600" cy="53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Building Electrification</a:t>
            </a:r>
            <a:endParaRPr/>
          </a:p>
        </p:txBody>
      </p:sp>
      <p:sp>
        <p:nvSpPr>
          <p:cNvPr id="137" name="Google Shape;137;ge3f7e1408e_0_28"/>
          <p:cNvSpPr txBox="1"/>
          <p:nvPr>
            <p:ph idx="12" type="sldNum"/>
          </p:nvPr>
        </p:nvSpPr>
        <p:spPr>
          <a:xfrm>
            <a:off x="8679587" y="4738758"/>
            <a:ext cx="186000" cy="184800"/>
          </a:xfrm>
          <a:prstGeom prst="rect">
            <a:avLst/>
          </a:prstGeom>
        </p:spPr>
        <p:txBody>
          <a:bodyPr anchorCtr="0" anchor="ctr" bIns="0" lIns="0" spcFirstLastPara="1" rIns="0" wrap="square" tIns="0">
            <a:spAutoFit/>
          </a:bodyPr>
          <a:lstStyle/>
          <a:p>
            <a:pPr indent="0" lvl="0" marL="0" rtl="0" algn="r">
              <a:spcBef>
                <a:spcPts val="0"/>
              </a:spcBef>
              <a:spcAft>
                <a:spcPts val="0"/>
              </a:spcAft>
              <a:buNone/>
            </a:pPr>
            <a:fld id="{00000000-1234-1234-1234-123412341234}" type="slidenum">
              <a:rPr lang="en-US"/>
              <a:t>‹#›</a:t>
            </a:fld>
            <a:endParaRPr/>
          </a:p>
        </p:txBody>
      </p:sp>
      <p:pic>
        <p:nvPicPr>
          <p:cNvPr id="138" name="Google Shape;138;ge3f7e1408e_0_28"/>
          <p:cNvPicPr preferRelativeResize="0"/>
          <p:nvPr/>
        </p:nvPicPr>
        <p:blipFill>
          <a:blip r:embed="rId3">
            <a:alphaModFix/>
          </a:blip>
          <a:stretch>
            <a:fillRect/>
          </a:stretch>
        </p:blipFill>
        <p:spPr>
          <a:xfrm>
            <a:off x="3847075" y="3052675"/>
            <a:ext cx="1545174" cy="1545174"/>
          </a:xfrm>
          <a:prstGeom prst="rect">
            <a:avLst/>
          </a:prstGeom>
          <a:noFill/>
          <a:ln>
            <a:noFill/>
          </a:ln>
        </p:spPr>
      </p:pic>
      <p:pic>
        <p:nvPicPr>
          <p:cNvPr id="139" name="Google Shape;139;ge3f7e1408e_0_28"/>
          <p:cNvPicPr preferRelativeResize="0"/>
          <p:nvPr/>
        </p:nvPicPr>
        <p:blipFill>
          <a:blip r:embed="rId4">
            <a:alphaModFix/>
          </a:blip>
          <a:stretch>
            <a:fillRect/>
          </a:stretch>
        </p:blipFill>
        <p:spPr>
          <a:xfrm>
            <a:off x="4953428" y="1225025"/>
            <a:ext cx="1352250" cy="1352250"/>
          </a:xfrm>
          <a:prstGeom prst="rect">
            <a:avLst/>
          </a:prstGeom>
          <a:noFill/>
          <a:ln>
            <a:noFill/>
          </a:ln>
        </p:spPr>
      </p:pic>
      <p:sp>
        <p:nvSpPr>
          <p:cNvPr id="140" name="Google Shape;140;ge3f7e1408e_0_28"/>
          <p:cNvSpPr/>
          <p:nvPr/>
        </p:nvSpPr>
        <p:spPr>
          <a:xfrm>
            <a:off x="2838238" y="1224950"/>
            <a:ext cx="1352400" cy="1352400"/>
          </a:xfrm>
          <a:prstGeom prst="ellipse">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ge3f7e1408e_0_28"/>
          <p:cNvPicPr preferRelativeResize="0"/>
          <p:nvPr/>
        </p:nvPicPr>
        <p:blipFill>
          <a:blip r:embed="rId5">
            <a:alphaModFix/>
          </a:blip>
          <a:stretch>
            <a:fillRect/>
          </a:stretch>
        </p:blipFill>
        <p:spPr>
          <a:xfrm>
            <a:off x="3134175" y="1372738"/>
            <a:ext cx="760525" cy="1056824"/>
          </a:xfrm>
          <a:prstGeom prst="rect">
            <a:avLst/>
          </a:prstGeom>
          <a:noFill/>
          <a:ln>
            <a:noFill/>
          </a:ln>
        </p:spPr>
      </p:pic>
      <p:cxnSp>
        <p:nvCxnSpPr>
          <p:cNvPr id="142" name="Google Shape;142;ge3f7e1408e_0_28"/>
          <p:cNvCxnSpPr/>
          <p:nvPr/>
        </p:nvCxnSpPr>
        <p:spPr>
          <a:xfrm flipH="1">
            <a:off x="4820625" y="2469625"/>
            <a:ext cx="228600" cy="514500"/>
          </a:xfrm>
          <a:prstGeom prst="straightConnector1">
            <a:avLst/>
          </a:prstGeom>
          <a:noFill/>
          <a:ln cap="flat" cmpd="sng" w="19050">
            <a:solidFill>
              <a:schemeClr val="dk2"/>
            </a:solidFill>
            <a:prstDash val="dash"/>
            <a:round/>
            <a:headEnd len="med" w="med" type="none"/>
            <a:tailEnd len="med" w="med" type="triangle"/>
          </a:ln>
        </p:spPr>
      </p:cxnSp>
      <p:cxnSp>
        <p:nvCxnSpPr>
          <p:cNvPr id="143" name="Google Shape;143;ge3f7e1408e_0_28"/>
          <p:cNvCxnSpPr/>
          <p:nvPr/>
        </p:nvCxnSpPr>
        <p:spPr>
          <a:xfrm>
            <a:off x="4123300" y="2469625"/>
            <a:ext cx="306900" cy="504900"/>
          </a:xfrm>
          <a:prstGeom prst="straightConnector1">
            <a:avLst/>
          </a:prstGeom>
          <a:noFill/>
          <a:ln cap="flat" cmpd="sng" w="19050">
            <a:solidFill>
              <a:schemeClr val="dk2"/>
            </a:solidFill>
            <a:prstDash val="dash"/>
            <a:round/>
            <a:headEnd len="med" w="med" type="none"/>
            <a:tailEnd len="med" w="med" type="triangle"/>
          </a:ln>
        </p:spPr>
      </p:cxnSp>
      <p:sp>
        <p:nvSpPr>
          <p:cNvPr id="144" name="Google Shape;144;ge3f7e1408e_0_28"/>
          <p:cNvSpPr txBox="1"/>
          <p:nvPr/>
        </p:nvSpPr>
        <p:spPr>
          <a:xfrm>
            <a:off x="5132300" y="2653463"/>
            <a:ext cx="9945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Electricity</a:t>
            </a:r>
            <a:endParaRPr sz="900"/>
          </a:p>
        </p:txBody>
      </p:sp>
      <p:sp>
        <p:nvSpPr>
          <p:cNvPr id="145" name="Google Shape;145;ge3f7e1408e_0_28"/>
          <p:cNvSpPr txBox="1"/>
          <p:nvPr/>
        </p:nvSpPr>
        <p:spPr>
          <a:xfrm>
            <a:off x="3017188" y="2653450"/>
            <a:ext cx="9945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Gas</a:t>
            </a:r>
            <a:endParaRPr sz="900"/>
          </a:p>
        </p:txBody>
      </p:sp>
      <p:sp>
        <p:nvSpPr>
          <p:cNvPr id="146" name="Google Shape;146;ge3f7e1408e_0_28"/>
          <p:cNvSpPr/>
          <p:nvPr/>
        </p:nvSpPr>
        <p:spPr>
          <a:xfrm>
            <a:off x="690875" y="1351925"/>
            <a:ext cx="1517400" cy="29262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e3f7e1408e_0_28"/>
          <p:cNvSpPr/>
          <p:nvPr/>
        </p:nvSpPr>
        <p:spPr>
          <a:xfrm>
            <a:off x="6828900" y="1351900"/>
            <a:ext cx="1517400" cy="2926200"/>
          </a:xfrm>
          <a:prstGeom prst="rect">
            <a:avLst/>
          </a:prstGeom>
          <a:solidFill>
            <a:srgbClr val="C8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e3f7e1408e_0_28"/>
          <p:cNvSpPr txBox="1"/>
          <p:nvPr/>
        </p:nvSpPr>
        <p:spPr>
          <a:xfrm>
            <a:off x="831750" y="1722125"/>
            <a:ext cx="1243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666666"/>
                </a:solidFill>
              </a:rPr>
              <a:t>Gas Water Heating</a:t>
            </a:r>
            <a:endParaRPr b="1" sz="1200">
              <a:solidFill>
                <a:srgbClr val="666666"/>
              </a:solidFill>
            </a:endParaRPr>
          </a:p>
          <a:p>
            <a:pPr indent="0" lvl="0" marL="0" rtl="0" algn="l">
              <a:spcBef>
                <a:spcPts val="0"/>
              </a:spcBef>
              <a:spcAft>
                <a:spcPts val="0"/>
              </a:spcAft>
              <a:buNone/>
            </a:pPr>
            <a:r>
              <a:t/>
            </a:r>
            <a:endParaRPr b="1" sz="1200">
              <a:solidFill>
                <a:srgbClr val="666666"/>
              </a:solidFill>
            </a:endParaRPr>
          </a:p>
          <a:p>
            <a:pPr indent="0" lvl="0" marL="0" rtl="0" algn="l">
              <a:spcBef>
                <a:spcPts val="0"/>
              </a:spcBef>
              <a:spcAft>
                <a:spcPts val="0"/>
              </a:spcAft>
              <a:buNone/>
            </a:pPr>
            <a:r>
              <a:rPr b="1" lang="en-US" sz="1200">
                <a:solidFill>
                  <a:srgbClr val="666666"/>
                </a:solidFill>
              </a:rPr>
              <a:t>Gas Space Heating</a:t>
            </a:r>
            <a:endParaRPr b="1" sz="1200">
              <a:solidFill>
                <a:srgbClr val="666666"/>
              </a:solidFill>
            </a:endParaRPr>
          </a:p>
          <a:p>
            <a:pPr indent="0" lvl="0" marL="0" rtl="0" algn="l">
              <a:spcBef>
                <a:spcPts val="0"/>
              </a:spcBef>
              <a:spcAft>
                <a:spcPts val="0"/>
              </a:spcAft>
              <a:buNone/>
            </a:pPr>
            <a:r>
              <a:t/>
            </a:r>
            <a:endParaRPr b="1" sz="1200">
              <a:solidFill>
                <a:srgbClr val="666666"/>
              </a:solidFill>
            </a:endParaRPr>
          </a:p>
          <a:p>
            <a:pPr indent="0" lvl="0" marL="0" rtl="0" algn="l">
              <a:spcBef>
                <a:spcPts val="0"/>
              </a:spcBef>
              <a:spcAft>
                <a:spcPts val="0"/>
              </a:spcAft>
              <a:buNone/>
            </a:pPr>
            <a:r>
              <a:rPr b="1" lang="en-US" sz="1200">
                <a:solidFill>
                  <a:srgbClr val="666666"/>
                </a:solidFill>
              </a:rPr>
              <a:t>Gas Clothes Drying</a:t>
            </a:r>
            <a:endParaRPr b="1" sz="1200">
              <a:solidFill>
                <a:srgbClr val="666666"/>
              </a:solidFill>
            </a:endParaRPr>
          </a:p>
          <a:p>
            <a:pPr indent="0" lvl="0" marL="0" rtl="0" algn="l">
              <a:spcBef>
                <a:spcPts val="0"/>
              </a:spcBef>
              <a:spcAft>
                <a:spcPts val="0"/>
              </a:spcAft>
              <a:buNone/>
            </a:pPr>
            <a:r>
              <a:t/>
            </a:r>
            <a:endParaRPr b="1" sz="1200">
              <a:solidFill>
                <a:srgbClr val="666666"/>
              </a:solidFill>
            </a:endParaRPr>
          </a:p>
          <a:p>
            <a:pPr indent="0" lvl="0" marL="0" rtl="0" algn="l">
              <a:spcBef>
                <a:spcPts val="0"/>
              </a:spcBef>
              <a:spcAft>
                <a:spcPts val="0"/>
              </a:spcAft>
              <a:buNone/>
            </a:pPr>
            <a:r>
              <a:rPr b="1" lang="en-US" sz="1200">
                <a:solidFill>
                  <a:srgbClr val="666666"/>
                </a:solidFill>
              </a:rPr>
              <a:t>Gas Cooking</a:t>
            </a:r>
            <a:endParaRPr b="1" sz="1200">
              <a:solidFill>
                <a:srgbClr val="666666"/>
              </a:solidFill>
            </a:endParaRPr>
          </a:p>
        </p:txBody>
      </p:sp>
      <p:sp>
        <p:nvSpPr>
          <p:cNvPr id="149" name="Google Shape;149;ge3f7e1408e_0_28"/>
          <p:cNvSpPr txBox="1"/>
          <p:nvPr/>
        </p:nvSpPr>
        <p:spPr>
          <a:xfrm>
            <a:off x="6965700" y="1537475"/>
            <a:ext cx="1243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666666"/>
                </a:solidFill>
              </a:rPr>
              <a:t>Heat Pump Water Heating</a:t>
            </a:r>
            <a:endParaRPr b="1" sz="1200">
              <a:solidFill>
                <a:srgbClr val="666666"/>
              </a:solidFill>
            </a:endParaRPr>
          </a:p>
          <a:p>
            <a:pPr indent="0" lvl="0" marL="0" rtl="0" algn="l">
              <a:spcBef>
                <a:spcPts val="0"/>
              </a:spcBef>
              <a:spcAft>
                <a:spcPts val="0"/>
              </a:spcAft>
              <a:buNone/>
            </a:pPr>
            <a:r>
              <a:t/>
            </a:r>
            <a:endParaRPr b="1" sz="1200">
              <a:solidFill>
                <a:srgbClr val="666666"/>
              </a:solidFill>
            </a:endParaRPr>
          </a:p>
          <a:p>
            <a:pPr indent="0" lvl="0" marL="0" rtl="0" algn="l">
              <a:spcBef>
                <a:spcPts val="0"/>
              </a:spcBef>
              <a:spcAft>
                <a:spcPts val="0"/>
              </a:spcAft>
              <a:buNone/>
            </a:pPr>
            <a:r>
              <a:rPr b="1" lang="en-US" sz="1200">
                <a:solidFill>
                  <a:srgbClr val="666666"/>
                </a:solidFill>
              </a:rPr>
              <a:t>Heat Pump Space Heating</a:t>
            </a:r>
            <a:endParaRPr b="1" sz="1200">
              <a:solidFill>
                <a:srgbClr val="666666"/>
              </a:solidFill>
            </a:endParaRPr>
          </a:p>
          <a:p>
            <a:pPr indent="0" lvl="0" marL="0" rtl="0" algn="l">
              <a:spcBef>
                <a:spcPts val="0"/>
              </a:spcBef>
              <a:spcAft>
                <a:spcPts val="0"/>
              </a:spcAft>
              <a:buNone/>
            </a:pPr>
            <a:r>
              <a:t/>
            </a:r>
            <a:endParaRPr b="1" sz="1200">
              <a:solidFill>
                <a:srgbClr val="666666"/>
              </a:solidFill>
            </a:endParaRPr>
          </a:p>
          <a:p>
            <a:pPr indent="0" lvl="0" marL="0" rtl="0" algn="l">
              <a:spcBef>
                <a:spcPts val="0"/>
              </a:spcBef>
              <a:spcAft>
                <a:spcPts val="0"/>
              </a:spcAft>
              <a:buNone/>
            </a:pPr>
            <a:r>
              <a:rPr b="1" lang="en-US" sz="1200">
                <a:solidFill>
                  <a:srgbClr val="666666"/>
                </a:solidFill>
              </a:rPr>
              <a:t>Heat Pump Clothes Drying</a:t>
            </a:r>
            <a:endParaRPr b="1" sz="1200">
              <a:solidFill>
                <a:srgbClr val="666666"/>
              </a:solidFill>
            </a:endParaRPr>
          </a:p>
          <a:p>
            <a:pPr indent="0" lvl="0" marL="0" rtl="0" algn="l">
              <a:spcBef>
                <a:spcPts val="0"/>
              </a:spcBef>
              <a:spcAft>
                <a:spcPts val="0"/>
              </a:spcAft>
              <a:buNone/>
            </a:pPr>
            <a:r>
              <a:t/>
            </a:r>
            <a:endParaRPr b="1" sz="1200">
              <a:solidFill>
                <a:srgbClr val="666666"/>
              </a:solidFill>
            </a:endParaRPr>
          </a:p>
          <a:p>
            <a:pPr indent="0" lvl="0" marL="0" rtl="0" algn="l">
              <a:spcBef>
                <a:spcPts val="0"/>
              </a:spcBef>
              <a:spcAft>
                <a:spcPts val="0"/>
              </a:spcAft>
              <a:buNone/>
            </a:pPr>
            <a:r>
              <a:rPr b="1" lang="en-US" sz="1200">
                <a:solidFill>
                  <a:srgbClr val="666666"/>
                </a:solidFill>
              </a:rPr>
              <a:t>Induction Cooking</a:t>
            </a:r>
            <a:endParaRPr b="1" sz="1200">
              <a:solidFill>
                <a:srgbClr val="666666"/>
              </a:solidFill>
            </a:endParaRPr>
          </a:p>
        </p:txBody>
      </p:sp>
      <p:sp>
        <p:nvSpPr>
          <p:cNvPr id="150" name="Google Shape;150;ge3f7e1408e_0_28"/>
          <p:cNvSpPr txBox="1"/>
          <p:nvPr/>
        </p:nvSpPr>
        <p:spPr>
          <a:xfrm>
            <a:off x="777454" y="1020925"/>
            <a:ext cx="1352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t>Gas Powered</a:t>
            </a:r>
            <a:endParaRPr b="1" sz="1300"/>
          </a:p>
        </p:txBody>
      </p:sp>
      <p:sp>
        <p:nvSpPr>
          <p:cNvPr id="151" name="Google Shape;151;ge3f7e1408e_0_28"/>
          <p:cNvSpPr txBox="1"/>
          <p:nvPr/>
        </p:nvSpPr>
        <p:spPr>
          <a:xfrm>
            <a:off x="6911404" y="1020925"/>
            <a:ext cx="1352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t>All-Electric</a:t>
            </a:r>
            <a:endParaRPr b="1" sz="1300"/>
          </a:p>
        </p:txBody>
      </p:sp>
      <p:sp>
        <p:nvSpPr>
          <p:cNvPr id="152" name="Google Shape;152;ge3f7e1408e_0_28"/>
          <p:cNvSpPr/>
          <p:nvPr/>
        </p:nvSpPr>
        <p:spPr>
          <a:xfrm>
            <a:off x="4061800" y="2469625"/>
            <a:ext cx="429900" cy="4299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BCE_TOU_BOD_6.19.19">
  <a:themeElements>
    <a:clrScheme name="EBCE-RGB">
      <a:dk1>
        <a:srgbClr val="000000"/>
      </a:dk1>
      <a:lt1>
        <a:srgbClr val="FFFFFF"/>
      </a:lt1>
      <a:dk2>
        <a:srgbClr val="19445C"/>
      </a:dk2>
      <a:lt2>
        <a:srgbClr val="E7E6E6"/>
      </a:lt2>
      <a:accent1>
        <a:srgbClr val="00ADBF"/>
      </a:accent1>
      <a:accent2>
        <a:srgbClr val="19445C"/>
      </a:accent2>
      <a:accent3>
        <a:srgbClr val="EAA124"/>
      </a:accent3>
      <a:accent4>
        <a:srgbClr val="DED12E"/>
      </a:accent4>
      <a:accent5>
        <a:srgbClr val="86A837"/>
      </a:accent5>
      <a:accent6>
        <a:srgbClr val="19445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AFE6548CDBA946898C3C3E4989BCAA" ma:contentTypeVersion="13" ma:contentTypeDescription="Create a new document." ma:contentTypeScope="" ma:versionID="6b2e9d3403a04ac4441bbfaf34e9e13b">
  <xsd:schema xmlns:xsd="http://www.w3.org/2001/XMLSchema" xmlns:xs="http://www.w3.org/2001/XMLSchema" xmlns:p="http://schemas.microsoft.com/office/2006/metadata/properties" xmlns:ns2="ebb9a841-5738-4c17-8634-73cbf672fc64" xmlns:ns3="a6b68b1c-c653-400d-a0dd-906e7df63a1e" targetNamespace="http://schemas.microsoft.com/office/2006/metadata/properties" ma:root="true" ma:fieldsID="fc2d791e139e5247246a7ce982e45032" ns2:_="" ns3:_="">
    <xsd:import namespace="ebb9a841-5738-4c17-8634-73cbf672fc64"/>
    <xsd:import namespace="a6b68b1c-c653-400d-a0dd-906e7df63a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9a841-5738-4c17-8634-73cbf672fc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68b1c-c653-400d-a0dd-906e7df63a1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54064B-7DF9-45FB-9BB9-6E1AB6C0DD7D}"/>
</file>

<file path=customXml/itemProps2.xml><?xml version="1.0" encoding="utf-8"?>
<ds:datastoreItem xmlns:ds="http://schemas.openxmlformats.org/officeDocument/2006/customXml" ds:itemID="{FD8806B3-8444-46DA-BD72-9B634247256F}"/>
</file>

<file path=customXml/itemProps3.xml><?xml version="1.0" encoding="utf-8"?>
<ds:datastoreItem xmlns:ds="http://schemas.openxmlformats.org/officeDocument/2006/customXml" ds:itemID="{C4059209-9636-4753-BAA1-22E7A05C411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Kelly</dc:creator>
  <dcterms:created xsi:type="dcterms:W3CDTF">2020-05-06T14:55:10Z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0x010100DEAFE6548CDBA946898C3C3E4989BCAA</vt:lpwstr>
  </property>
</Properties>
</file>